
<file path=[Content_Types].xml><?xml version="1.0" encoding="utf-8"?>
<Types xmlns="http://schemas.openxmlformats.org/package/2006/content-types">
  <Default Extension="bin" ContentType="application/vnd.openxmlformats-officedocument.oleObject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0"/>
  </p:notesMasterIdLst>
  <p:handoutMasterIdLst>
    <p:handoutMasterId r:id="rId61"/>
  </p:handoutMasterIdLst>
  <p:sldIdLst>
    <p:sldId id="256" r:id="rId2"/>
    <p:sldId id="269" r:id="rId3"/>
    <p:sldId id="266" r:id="rId4"/>
    <p:sldId id="285" r:id="rId5"/>
    <p:sldId id="287" r:id="rId6"/>
    <p:sldId id="286" r:id="rId7"/>
    <p:sldId id="293" r:id="rId8"/>
    <p:sldId id="288" r:id="rId9"/>
    <p:sldId id="294" r:id="rId10"/>
    <p:sldId id="295" r:id="rId11"/>
    <p:sldId id="289" r:id="rId12"/>
    <p:sldId id="297" r:id="rId13"/>
    <p:sldId id="298" r:id="rId14"/>
    <p:sldId id="296" r:id="rId15"/>
    <p:sldId id="290" r:id="rId16"/>
    <p:sldId id="291" r:id="rId17"/>
    <p:sldId id="292" r:id="rId18"/>
    <p:sldId id="284" r:id="rId19"/>
    <p:sldId id="258" r:id="rId20"/>
    <p:sldId id="299" r:id="rId21"/>
    <p:sldId id="300" r:id="rId22"/>
    <p:sldId id="301" r:id="rId23"/>
    <p:sldId id="308" r:id="rId24"/>
    <p:sldId id="313" r:id="rId25"/>
    <p:sldId id="302" r:id="rId26"/>
    <p:sldId id="304" r:id="rId27"/>
    <p:sldId id="305" r:id="rId28"/>
    <p:sldId id="306" r:id="rId29"/>
    <p:sldId id="303" r:id="rId30"/>
    <p:sldId id="307" r:id="rId31"/>
    <p:sldId id="310" r:id="rId32"/>
    <p:sldId id="309" r:id="rId33"/>
    <p:sldId id="312" r:id="rId34"/>
    <p:sldId id="314" r:id="rId35"/>
    <p:sldId id="311" r:id="rId36"/>
    <p:sldId id="259" r:id="rId37"/>
    <p:sldId id="317" r:id="rId38"/>
    <p:sldId id="315" r:id="rId39"/>
    <p:sldId id="316" r:id="rId40"/>
    <p:sldId id="318" r:id="rId41"/>
    <p:sldId id="319" r:id="rId42"/>
    <p:sldId id="320" r:id="rId43"/>
    <p:sldId id="321" r:id="rId44"/>
    <p:sldId id="323" r:id="rId45"/>
    <p:sldId id="324" r:id="rId46"/>
    <p:sldId id="260" r:id="rId47"/>
    <p:sldId id="325" r:id="rId48"/>
    <p:sldId id="327" r:id="rId49"/>
    <p:sldId id="369" r:id="rId50"/>
    <p:sldId id="370" r:id="rId51"/>
    <p:sldId id="363" r:id="rId52"/>
    <p:sldId id="326" r:id="rId53"/>
    <p:sldId id="365" r:id="rId54"/>
    <p:sldId id="366" r:id="rId55"/>
    <p:sldId id="367" r:id="rId56"/>
    <p:sldId id="364" r:id="rId57"/>
    <p:sldId id="368" r:id="rId58"/>
    <p:sldId id="267" r:id="rId59"/>
  </p:sldIdLst>
  <p:sldSz cx="12192000" cy="6858000"/>
  <p:notesSz cx="6858000" cy="9144000"/>
  <p:embeddedFontLst>
    <p:embeddedFont>
      <p:font typeface="方正兰亭粗黑简体" panose="02010600030101010101" charset="-122"/>
      <p:regular r:id="rId62"/>
    </p:embeddedFont>
    <p:embeddedFont>
      <p:font typeface="方正兰亭特黑简体" panose="02010600030101010101" charset="-122"/>
      <p:regular r:id="rId63"/>
    </p:embeddedFont>
    <p:embeddedFont>
      <p:font typeface="思源黑体 CN Bold" panose="02010600030101010101" charset="-122"/>
      <p:bold r:id="rId64"/>
    </p:embeddedFont>
    <p:embeddedFont>
      <p:font typeface="Cambria" panose="02040503050406030204" pitchFamily="18" charset="0"/>
      <p:regular r:id="rId65"/>
      <p:bold r:id="rId66"/>
      <p:italic r:id="rId67"/>
      <p:boldItalic r:id="rId68"/>
    </p:embeddedFont>
    <p:embeddedFont>
      <p:font typeface="Cambria Math" panose="02040503050406030204" pitchFamily="18" charset="0"/>
      <p:regular r:id="rId69"/>
    </p:embeddedFont>
    <p:embeddedFont>
      <p:font typeface="等线" panose="02010600030101010101" pitchFamily="2" charset="-122"/>
      <p:regular r:id="rId70"/>
      <p:bold r:id="rId71"/>
    </p:embeddedFont>
    <p:embeddedFont>
      <p:font typeface="等线 Light" panose="02010600030101010101" pitchFamily="2" charset="-122"/>
      <p:regular r:id="rId72"/>
    </p:embeddedFont>
    <p:embeddedFont>
      <p:font typeface="微软雅黑" panose="020B0503020204020204" pitchFamily="34" charset="-122"/>
      <p:regular r:id="rId73"/>
      <p:bold r:id="rId7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bao guidong" initials="bg" lastIdx="2" clrIdx="0">
    <p:extLst>
      <p:ext uri="{19B8F6BF-5375-455C-9EA6-DF929625EA0E}">
        <p15:presenceInfo xmlns:p15="http://schemas.microsoft.com/office/powerpoint/2012/main" userId="6f3b162b9c95a761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E3660"/>
    <a:srgbClr val="FFFFFF"/>
    <a:srgbClr val="3472BE"/>
    <a:srgbClr val="29679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94243" autoAdjust="0"/>
  </p:normalViewPr>
  <p:slideViewPr>
    <p:cSldViewPr snapToGrid="0">
      <p:cViewPr varScale="1">
        <p:scale>
          <a:sx n="81" d="100"/>
          <a:sy n="81" d="100"/>
        </p:scale>
        <p:origin x="749" y="6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font" Target="fonts/font2.fntdata"/><Relationship Id="rId68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font" Target="fonts/font5.fntdata"/><Relationship Id="rId74" Type="http://schemas.openxmlformats.org/officeDocument/2006/relationships/font" Target="fonts/font13.fntdata"/><Relationship Id="rId79" Type="http://schemas.openxmlformats.org/officeDocument/2006/relationships/tableStyles" Target="tableStyles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font" Target="fonts/font3.fntdata"/><Relationship Id="rId69" Type="http://schemas.openxmlformats.org/officeDocument/2006/relationships/font" Target="fonts/font8.fntdata"/><Relationship Id="rId77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font" Target="fonts/font6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font" Target="fonts/font1.fntdata"/><Relationship Id="rId70" Type="http://schemas.openxmlformats.org/officeDocument/2006/relationships/font" Target="fonts/font9.fntdata"/><Relationship Id="rId75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font" Target="fonts/font4.fntdata"/><Relationship Id="rId73" Type="http://schemas.openxmlformats.org/officeDocument/2006/relationships/font" Target="fonts/font12.fntdata"/><Relationship Id="rId78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font" Target="fonts/font10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AD1F5FAA-150E-E205-7BF3-C2DD66D355B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9FE7287-C7AB-69DC-ACD4-1DC958CC640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37AC8E1-8E05-4A9E-8C74-2E29F8B7886A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3FF3B15-1015-00A2-1492-CD68B662D22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4FFC682-9037-D7FB-394E-D0C4C7BCBA7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C5897C-84FA-43D5-8AE3-7105A427914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1262446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7EF6DB-5A60-4909-99D4-ED12B0A123EB}" type="datetimeFigureOut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96B194D-9F97-428B-8071-F9DB31D5FD2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7584339"/>
      </p:ext>
    </p:extLst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sz="11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1459C1-8BFB-DE87-5901-24BA3398F81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681336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C07D20-294B-F9E7-2F7B-22C34E033A5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4881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EA8E998-946E-6EE0-842A-8E34B9B106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18779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77A7D65-3943-2ABF-BE7C-DCB8C9EAE3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3286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D5389AB-E926-EB40-2BD5-EB76045878F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40714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0405D7-CA2B-7FC6-F132-295560E1671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49914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6C7BE0-ED4D-9549-571A-ACEE57C8D89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10678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FE404A-C301-8D0B-819D-653DC17C12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576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3754C7-592C-5715-B824-53E0FD8EDBB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7263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8A1124D-7F27-DFB2-31CD-360F6760D53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33880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66220B-020E-474D-9D2B-C0AAA6897A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36071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B097600-17FB-5265-1719-6E3922731ED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888000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35906F-62C3-5A17-ED73-4C71D53E94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43142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20EEEF9-D58B-9E53-236D-F28A7837400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978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3729656-0E25-C412-559C-50181E171D4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250942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23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62B9032-10D2-7566-DFAF-91EE987C345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153394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676126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9A21B9C-55A8-0DC0-80EF-E5A22640A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02055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lang="en-US" altLang="zh-CN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dirty="0"/>
                  <a:t>接下来看一下几种题型，第一种是关于</a:t>
                </a:r>
                <a:r>
                  <a:rPr lang="en-US" altLang="zh-CN" dirty="0"/>
                  <a:t>A</a:t>
                </a:r>
                <a:r>
                  <a:rPr lang="zh-CN" altLang="en-US" dirty="0"/>
                  <a:t>的</a:t>
                </a:r>
                <a:r>
                  <a:rPr lang="en-US" altLang="zh-CN" dirty="0"/>
                  <a:t>n</a:t>
                </a:r>
                <a:r>
                  <a:rPr lang="zh-CN" altLang="en-US" dirty="0"/>
                  <a:t>次方问题，首先是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𝑃^(−1)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 𝐴</a:t>
                </a:r>
                <a:r>
                  <a:rPr lang="en-US" altLang="zh-CN" i="0">
                    <a:latin typeface="Cambria Math" panose="02040503050406030204" pitchFamily="18" charset="0"/>
                  </a:rPr>
                  <a:t>𝑃</a:t>
                </a:r>
                <a:r>
                  <a:rPr lang="en-US" altLang="zh-CN" b="0" i="0">
                    <a:latin typeface="Cambria Math" panose="02040503050406030204" pitchFamily="18" charset="0"/>
                  </a:rPr>
                  <a:t> </a:t>
                </a:r>
                <a:r>
                  <a:rPr lang="en-US" altLang="zh-CN" i="0">
                    <a:latin typeface="Cambria Math" panose="02040503050406030204" pitchFamily="18" charset="0"/>
                  </a:rPr>
                  <a:t>=</a:t>
                </a:r>
                <a:r>
                  <a:rPr lang="zh-CN" altLang="en-US" dirty="0"/>
                  <a:t> </a:t>
                </a:r>
                <a:r>
                  <a:rPr lang="zh-CN" altLang="en-US" i="0">
                    <a:latin typeface="Cambria Math" panose="02040503050406030204" pitchFamily="18" charset="0"/>
                  </a:rPr>
                  <a:t>对角阵的类型</a:t>
                </a:r>
                <a:r>
                  <a:rPr lang="zh-CN" altLang="en-US" dirty="0"/>
                  <a:t>。。。，看一下第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章的习题</a:t>
                </a:r>
                <a:r>
                  <a:rPr lang="en-US" altLang="zh-CN" dirty="0"/>
                  <a:t>21</a:t>
                </a:r>
                <a:r>
                  <a:rPr lang="zh-CN" altLang="en-US" dirty="0"/>
                  <a:t>，这里就是先算</a:t>
                </a:r>
                <a:r>
                  <a:rPr lang="en-US" altLang="zh-CN" dirty="0"/>
                  <a:t>p</a:t>
                </a:r>
                <a:r>
                  <a:rPr lang="zh-CN" altLang="en-US" dirty="0"/>
                  <a:t>的行列式，不为</a:t>
                </a:r>
                <a:r>
                  <a:rPr lang="en-US" altLang="zh-CN" dirty="0"/>
                  <a:t>0</a:t>
                </a:r>
                <a:r>
                  <a:rPr lang="zh-CN" altLang="en-US" dirty="0"/>
                  <a:t>，所以可逆，然后计算逆矩阵，接着使用公式计算最后的结果</a:t>
                </a:r>
                <a:endParaRPr lang="en-US" altLang="zh-CN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26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EAAB72-B863-9DEA-0ED5-F48328AB666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638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27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2A0F05F-CD57-1003-5A1B-B86314DBE88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888639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D10A9C4-5903-06FC-227D-EA3EB9A571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77412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29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EBA7176-6798-916A-CA66-82E1BF8995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45852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3B8536D-DFCD-161F-CA81-2F0F136BFB1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000171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FB2139-05A1-CBFC-BD4C-462A4B7288B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4720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31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223855-A529-6764-DFE9-BF2FAD0AB7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163389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32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2F69C7-0A74-362A-35A1-2C5319A30C1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612386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33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444B43-39BA-836E-72F6-4F1B1DB6AA1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52616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34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50C7EE-B976-38E7-EDEC-BBC87E7E2E7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32976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35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94B5E4F-7E09-9848-0A30-BCF628151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235080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94D4C0-03D5-3908-B81A-57071043A0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67315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73928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30691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77485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/>
            <a:endParaRPr lang="zh-CN" altLang="zh-CN" sz="1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0DBC87E-2BCC-071A-5F1C-D5BF171A147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9365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19870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接下来是线程方程组的解，如果考这种题就比较好做，因为解题的套路就比较固定，看一下右边的这个题目，首先有唯一解的条件是</a:t>
                </a:r>
                <a:r>
                  <a:rPr lang="en-US" altLang="zh-CN" dirty="0"/>
                  <a:t>R(A) = R(</a:t>
                </a:r>
                <a:r>
                  <a:rPr lang="en-US" altLang="zh-CN" dirty="0" err="1"/>
                  <a:t>A,b</a:t>
                </a:r>
                <a:r>
                  <a:rPr lang="en-US" altLang="zh-CN" dirty="0"/>
                  <a:t>) = n, </a:t>
                </a:r>
                <a:r>
                  <a:rPr lang="zh-CN" altLang="en-US" dirty="0"/>
                  <a:t>也就是说</a:t>
                </a:r>
                <a:r>
                  <a:rPr lang="en-US" altLang="zh-CN" dirty="0"/>
                  <a:t>|A| != 0, </a:t>
                </a:r>
                <a:r>
                  <a:rPr lang="zh-CN" altLang="en-US" dirty="0"/>
                  <a:t>这样，就能计算出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𝜆</a:t>
                </a:r>
                <a:r>
                  <a:rPr lang="en-US" altLang="zh-CN" dirty="0"/>
                  <a:t> !=</a:t>
                </a:r>
                <a:r>
                  <a:rPr lang="en-US" altLang="zh-CN" baseline="0" dirty="0"/>
                  <a:t> 1</a:t>
                </a:r>
                <a:r>
                  <a:rPr lang="zh-CN" altLang="en-US" baseline="0" dirty="0"/>
                  <a:t>和</a:t>
                </a:r>
                <a:r>
                  <a:rPr lang="en-US" altLang="zh-CN" baseline="0" dirty="0"/>
                  <a:t>10</a:t>
                </a:r>
                <a:r>
                  <a:rPr lang="zh-CN" altLang="en-US" baseline="0" dirty="0"/>
                  <a:t>，接着就是考虑</a:t>
                </a:r>
                <a:r>
                  <a:rPr lang="en-US" altLang="zh-CN" sz="1200" i="0">
                    <a:latin typeface="Cambria Math" panose="02040503050406030204" pitchFamily="18" charset="0"/>
                  </a:rPr>
                  <a:t>𝜆</a:t>
                </a:r>
                <a:r>
                  <a:rPr lang="en-US" altLang="zh-CN" dirty="0"/>
                  <a:t>=10</a:t>
                </a:r>
                <a:r>
                  <a:rPr lang="zh-CN" altLang="en-US" dirty="0"/>
                  <a:t>，列出增广矩阵，然后进行化解，接着判断系数阵和增广矩阵秩的关系，得出解的个数，有无穷多解就写出通解，唯一解就写出唯一解。希望大家计算的时候认真，不要在这种题上丢失分数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931894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接下来大家做一下这一题，首先这题</a:t>
                </a:r>
                <a:r>
                  <a:rPr lang="en-US" altLang="zh-CN" dirty="0"/>
                  <a:t>(3E + A)</a:t>
                </a:r>
                <a:r>
                  <a:rPr lang="zh-CN" altLang="en-US" dirty="0"/>
                  <a:t>是右乘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，所以说通过写列上面的增广矩阵，然后进行一个化解，将原来的</a:t>
                </a:r>
                <a:r>
                  <a:rPr lang="en-US" altLang="zh-CN" dirty="0"/>
                  <a:t>3E+A</a:t>
                </a:r>
                <a:r>
                  <a:rPr lang="zh-CN" altLang="en-US" dirty="0"/>
                  <a:t>化解成单位阵，然后原来的</a:t>
                </a:r>
                <a:r>
                  <a:rPr lang="en-US" altLang="zh-CN" dirty="0"/>
                  <a:t>2B</a:t>
                </a:r>
                <a:r>
                  <a:rPr lang="zh-CN" altLang="en-US" dirty="0"/>
                  <a:t>就会化解成为我们想要的结果，当然这题也可以通过</a:t>
                </a:r>
                <a:r>
                  <a:rPr lang="en-US" altLang="zh-CN" dirty="0"/>
                  <a:t>2B</a:t>
                </a:r>
                <a:r>
                  <a:rPr lang="en-US" altLang="zh-CN" sz="1200" i="0" dirty="0">
                    <a:solidFill>
                      <a:srgbClr val="836967"/>
                    </a:solidFill>
                    <a:latin typeface="Cambria Math" panose="02040503050406030204" pitchFamily="18" charset="0"/>
                  </a:rPr>
                  <a:t>(</a:t>
                </a:r>
                <a:r>
                  <a:rPr lang="en-US" altLang="zh-CN" sz="1200" i="0" dirty="0">
                    <a:latin typeface="Cambria Math" panose="02040503050406030204" pitchFamily="18" charset="0"/>
                  </a:rPr>
                  <a:t>3</a:t>
                </a:r>
                <a:r>
                  <a:rPr lang="en-US" altLang="zh-CN" sz="1200" b="0" i="0" dirty="0">
                    <a:latin typeface="Cambria Math" panose="02040503050406030204" pitchFamily="18" charset="0"/>
                  </a:rPr>
                  <a:t>E+</a:t>
                </a:r>
                <a:r>
                  <a:rPr lang="en-US" altLang="zh-CN" sz="1200" i="0" dirty="0">
                    <a:latin typeface="Cambria Math" panose="02040503050406030204" pitchFamily="18" charset="0"/>
                  </a:rPr>
                  <a:t>𝐴)</a:t>
                </a:r>
                <a:r>
                  <a:rPr lang="zh-CN" altLang="en-US" sz="1200" i="0" dirty="0">
                    <a:latin typeface="Cambria Math" panose="02040503050406030204" pitchFamily="18" charset="0"/>
                  </a:rPr>
                  <a:t>的</a:t>
                </a:r>
                <a:r>
                  <a:rPr lang="zh-CN" altLang="en-US" dirty="0"/>
                  <a:t>逆计算，但是计算过程很复杂，你要先求逆，然后再做矩阵乘积</a:t>
                </a:r>
              </a:p>
            </p:txBody>
          </p:sp>
        </mc:Fallback>
      </mc:AlternateContent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9762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58783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21715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45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D490FB4-487C-40A6-8DC1-EDDAFEFAD7C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638481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46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C8CD24-BC6F-2D90-8CF1-475D3D5B580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242906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47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47E0A1-7D00-8453-D01B-732E4808170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230076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59935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37730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22BFAC8-EDB5-F58A-1349-0D32CF15D4E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03523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470798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166302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52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768EDC4-2F73-AB0B-E279-63592AC6D3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49768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53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EB254E8-A88F-9803-F167-6ED506E3DA6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313529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54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E2CB33-FEBA-9BAD-F9D0-E3BB402C10B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26554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55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57AA59-0186-E98E-184B-F6644B7018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77056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56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A843411-7E67-69A6-4670-8749AB1901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0589961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57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62261BE-8EA8-58A9-F94F-45AE3A159DC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8015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58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4166B4A-443D-F4FC-72DB-9C4F57D488B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38023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第二种就是行列和相等型，这种题型最大的特点就是每一行的行和相等，或者每一列的列和相等，当行列式的每一行元素的和相等时，计算时把各列全部加到第一列，然后提取出公因式，各行</a:t>
            </a:r>
            <a:r>
              <a:rPr lang="en-US" altLang="zh-CN" dirty="0"/>
              <a:t>….</a:t>
            </a:r>
            <a:r>
              <a:rPr lang="zh-CN" altLang="en-US" dirty="0"/>
              <a:t>，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看一下这一题，行和是</a:t>
            </a:r>
            <a:r>
              <a:rPr lang="en-US" altLang="zh-CN" dirty="0"/>
              <a:t>15</a:t>
            </a:r>
            <a:r>
              <a:rPr lang="zh-CN" altLang="en-US" dirty="0"/>
              <a:t>，把每一列都加到第一列，提取出</a:t>
            </a:r>
            <a:r>
              <a:rPr lang="en-US" altLang="zh-CN" dirty="0"/>
              <a:t>15</a:t>
            </a:r>
            <a:r>
              <a:rPr lang="zh-CN" altLang="en-US" dirty="0"/>
              <a:t>，然后将第</a:t>
            </a:r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3</a:t>
            </a:r>
            <a:r>
              <a:rPr lang="zh-CN" altLang="en-US" dirty="0"/>
              <a:t>、</a:t>
            </a:r>
            <a:r>
              <a:rPr lang="en-US" altLang="zh-CN" dirty="0"/>
              <a:t>4</a:t>
            </a:r>
            <a:r>
              <a:rPr lang="zh-CN" altLang="en-US" dirty="0"/>
              <a:t>、</a:t>
            </a:r>
            <a:r>
              <a:rPr lang="en-US" altLang="zh-CN" dirty="0"/>
              <a:t>5</a:t>
            </a:r>
            <a:r>
              <a:rPr lang="zh-CN" altLang="en-US" dirty="0"/>
              <a:t>行减去第一行，这样后续就可以按第一行第一列这个元素进行展开计算。看一下这个上一页</a:t>
            </a:r>
            <a:r>
              <a:rPr lang="en-US" altLang="zh-CN" dirty="0"/>
              <a:t>ppt</a:t>
            </a:r>
            <a:r>
              <a:rPr lang="zh-CN" altLang="en-US" dirty="0"/>
              <a:t>中的题目，每一行的和都为</a:t>
            </a:r>
            <a:r>
              <a:rPr lang="en-US" altLang="zh-CN" dirty="0"/>
              <a:t>x</a:t>
            </a:r>
            <a:r>
              <a:rPr lang="zh-CN" altLang="en-US" dirty="0"/>
              <a:t>，所以这题也可以通过行和相等进行一个计算，把他们都加到第一列，然后将第一列的其他元素化为</a:t>
            </a:r>
            <a:r>
              <a:rPr lang="en-US" altLang="zh-CN" dirty="0"/>
              <a:t>0</a:t>
            </a:r>
            <a:r>
              <a:rPr lang="zh-CN" altLang="en-US" dirty="0"/>
              <a:t>，接着</a:t>
            </a:r>
            <a:r>
              <a:rPr lang="en-US" altLang="zh-CN" dirty="0"/>
              <a:t>…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EF5EF0-6A8C-BBCA-4A25-2426FEA2F8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21894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CB3FFB1-6EBF-D9F5-C45F-543A622F557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39518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0178041-58CB-6590-99F1-25F290FB3B3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06451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96B194D-9F97-428B-8071-F9DB31D5FD2A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B93E4-DFD4-D13B-E2B9-425BA67B496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0390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15AAD84-6B36-499E-8908-96FCA80894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472DBC0-3FCC-4F93-B246-2E4A2FC0A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8BB20A6-6E62-44B3-AB30-724D4BC885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E2C06-0848-41BC-B2CA-20E8E38489F3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871947A-2988-467A-8498-E1759CED25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EDA13F8-1D3C-4590-A2C8-3313230F5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5344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22290C-39F0-423E-B25A-D48B383755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40EFDD5-1661-42B6-B951-7DD49E1853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1C5B2AF-5350-4DD1-B8FD-B23FD1FF4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502E1C-F9FC-4142-9DE9-D31F830304C9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42F78D-5C61-42FB-8C8C-3DA674C9AD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1EFDEFC-0B17-48A6-A77B-B2EE9AA0F1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5255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3AA5F4A2-FBAC-42BF-82C3-BBD15768056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E782D98-57FD-4AF5-80DE-99F62B1892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18D043-3D30-4B57-9572-0E1189A0E1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89451-8D97-44DC-AE78-6429DD1B7542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ECBD0E4-1D68-40A6-9B79-012581C5EC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AE25E6-FD04-418E-A91B-C82AB3650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8882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9E6D0C8-F83D-4D6C-961E-20063D6A0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866E20-DBB5-4BBD-86E5-08727ECBC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E6571BA-E4A6-4135-9997-11AF225907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18C812-2806-42BB-8A41-3672B6FDCEFB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3707D9-57BC-43BE-8A12-BC6E0DF0D0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94DDA7-2B0F-493E-9ABC-296F01824D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9669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E6039-0A35-4712-B26D-672436E18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207509-7BCB-4EE2-BA6C-4922122C1D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64C455-3C3B-4BBD-94E0-2FC1C1CB3F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0E1D5C-9101-46C4-B6E6-3A6D53A6660E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641642-920C-41D4-941E-A1EAFDBE0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38E1E23-2A10-4682-BCF0-FE7E91655A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5921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DFB099-497E-4E03-9F2F-E34AE90A1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3CB977-4E6A-408D-A470-9A28B86EC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9DEBB06-0CC2-4AE5-9BBC-5A246963DF2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EFC25D8-5EDB-48C8-A7F0-22263A3F6B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699226-ACF2-4C6C-A2B2-F1CEDAACDCDD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0150589-E07F-4BF9-B8A9-BBC5F3ED4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D39B685-4EBB-4030-A7FC-4A1E3CCD3C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32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D93D89-4A23-4BF5-9D46-9476EDE65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5D1754-3C7F-40AE-BFC5-F8DE01B9EB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3595C34-4F54-48C4-9898-3450BD86DD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496D392B-0536-4B36-862B-CEAA5C611C6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C545C61-8FA5-4FA8-B01F-C7FD3587A9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5D3B76-6D78-41F7-85C1-71999945DC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F93F7-7AEB-4947-99C5-C55385962D3D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F48DA5C-DBC2-4CC4-BD42-D44E095A5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697EF4-B22B-4F46-853B-36F0DA1210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36251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E6421-3E83-40BA-908B-043765FBD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7C9DD66-72DD-4075-BD53-06D92CD144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5A1DF7-91D4-4164-9D86-60EF27302953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67BF52A3-ED72-406F-B89A-71DA12593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58F9DD6C-D0B4-4AF9-A96A-DEE48651E9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67405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6E26A7C-9F86-442B-8CF1-FB71AB6F5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472153-1F25-44B7-B5A0-467387E6A507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C71368C-6ECF-494B-A941-FD619A4EC7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B8973B7-EC62-4027-806D-31327AEF68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53206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015FC9-1E71-4557-BBCC-443C77D24F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2FD63E-792E-49B6-ACE8-0C5513B90E5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935E502-D395-43E9-9953-75D1BBC05A5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4F9BBA2-2661-41CD-8BF4-C2217EAFF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49E96D8-053F-4EB7-8FAC-D217B04F68BA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66E0F42-3C9C-41E6-963D-DEF1F0C81B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51429FC-B588-4B45-914E-9EED0D4D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53124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A495B8C-6CDE-42F2-A8B5-5068449758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6CC5FCB-EE35-40C9-ADB9-ECB8BA8C68D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AA542B5-C10A-43D7-80D1-3EA1E44B9D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E3EB25D-02DD-4DF6-B43E-CD5C369FBA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837F16-4B26-4646-A9D8-BDF5B1B9951B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FA32DE7-93C7-4181-B550-4CDB0E23A4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4940756-5BE5-47FF-9A3E-C001D40A7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45536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007B90C-A1C0-4CAA-B5A5-BB6F15E7B0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2D9C3E-86A9-4EC5-B475-0CFFC200424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2BBD6D5-A101-42C3-B431-7B09A262330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C0B502-34D7-4A69-B09C-59309AB9472A}" type="datetime1">
              <a:rPr lang="zh-CN" altLang="en-US" smtClean="0"/>
              <a:t>2022/11/17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FAD59DE-277E-4B50-8FC2-0DB4FD18B3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12C3097-8550-410E-B1C9-C4AB4F24F8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B40014-BAF6-4FAC-B1FD-9A6892A780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9073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5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10" Type="http://schemas.openxmlformats.org/officeDocument/2006/relationships/image" Target="../media/image35.png"/><Relationship Id="rId4" Type="http://schemas.openxmlformats.org/officeDocument/2006/relationships/image" Target="../media/image280.png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png"/><Relationship Id="rId4" Type="http://schemas.openxmlformats.org/officeDocument/2006/relationships/image" Target="../media/image3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36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5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4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0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8.jp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0.png"/><Relationship Id="rId5" Type="http://schemas.openxmlformats.org/officeDocument/2006/relationships/image" Target="../media/image511.png"/><Relationship Id="rId4" Type="http://schemas.openxmlformats.org/officeDocument/2006/relationships/image" Target="../media/image5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0.png"/><Relationship Id="rId4" Type="http://schemas.openxmlformats.org/officeDocument/2006/relationships/image" Target="../media/image53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5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10.png"/><Relationship Id="rId4" Type="http://schemas.openxmlformats.org/officeDocument/2006/relationships/image" Target="../media/image50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60.png"/><Relationship Id="rId5" Type="http://schemas.openxmlformats.org/officeDocument/2006/relationships/image" Target="../media/image56.jpeg"/><Relationship Id="rId4" Type="http://schemas.openxmlformats.org/officeDocument/2006/relationships/image" Target="../media/image59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.png"/><Relationship Id="rId5" Type="http://schemas.openxmlformats.org/officeDocument/2006/relationships/image" Target="../media/image58.png"/><Relationship Id="rId4" Type="http://schemas.openxmlformats.org/officeDocument/2006/relationships/image" Target="../media/image57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0.png"/><Relationship Id="rId4" Type="http://schemas.openxmlformats.org/officeDocument/2006/relationships/image" Target="../media/image58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jpg"/><Relationship Id="rId4" Type="http://schemas.openxmlformats.org/officeDocument/2006/relationships/image" Target="../media/image62.jp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7.png"/><Relationship Id="rId4" Type="http://schemas.openxmlformats.org/officeDocument/2006/relationships/image" Target="../media/image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9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png"/><Relationship Id="rId3" Type="http://schemas.openxmlformats.org/officeDocument/2006/relationships/image" Target="../media/image5.png"/><Relationship Id="rId7" Type="http://schemas.openxmlformats.org/officeDocument/2006/relationships/image" Target="../media/image7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74.png"/><Relationship Id="rId9" Type="http://schemas.openxmlformats.org/officeDocument/2006/relationships/image" Target="../media/image7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80.png"/><Relationship Id="rId4" Type="http://schemas.openxmlformats.org/officeDocument/2006/relationships/image" Target="../media/image5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jpg"/><Relationship Id="rId4" Type="http://schemas.openxmlformats.org/officeDocument/2006/relationships/image" Target="../media/image7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79.jp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5.png"/><Relationship Id="rId4" Type="http://schemas.openxmlformats.org/officeDocument/2006/relationships/image" Target="../media/image80.jp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3.png"/><Relationship Id="rId4" Type="http://schemas.openxmlformats.org/officeDocument/2006/relationships/image" Target="../media/image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0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png"/><Relationship Id="rId5" Type="http://schemas.openxmlformats.org/officeDocument/2006/relationships/image" Target="../media/image5.png"/><Relationship Id="rId4" Type="http://schemas.openxmlformats.org/officeDocument/2006/relationships/image" Target="../media/image9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80.png"/><Relationship Id="rId5" Type="http://schemas.openxmlformats.org/officeDocument/2006/relationships/image" Target="../media/image93.png"/><Relationship Id="rId4" Type="http://schemas.openxmlformats.org/officeDocument/2006/relationships/image" Target="../media/image86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0.png"/><Relationship Id="rId3" Type="http://schemas.openxmlformats.org/officeDocument/2006/relationships/image" Target="../media/image5.png"/><Relationship Id="rId7" Type="http://schemas.openxmlformats.org/officeDocument/2006/relationships/image" Target="../media/image9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10.png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69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4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9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jpg"/><Relationship Id="rId4" Type="http://schemas.openxmlformats.org/officeDocument/2006/relationships/image" Target="../media/image10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10" Type="http://schemas.openxmlformats.org/officeDocument/2006/relationships/image" Target="../media/image22.jp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8.jpg"/><Relationship Id="rId4" Type="http://schemas.openxmlformats.org/officeDocument/2006/relationships/image" Target="../media/image10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9.jp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wmf"/><Relationship Id="rId3" Type="http://schemas.openxmlformats.org/officeDocument/2006/relationships/image" Target="../media/image5.png"/><Relationship Id="rId7" Type="http://schemas.openxmlformats.org/officeDocument/2006/relationships/oleObject" Target="../embeddings/oleObject1.bin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5.png"/><Relationship Id="rId5" Type="http://schemas.openxmlformats.org/officeDocument/2006/relationships/image" Target="../media/image1070.png"/><Relationship Id="rId10" Type="http://schemas.openxmlformats.org/officeDocument/2006/relationships/image" Target="../media/image107.wmf"/><Relationship Id="rId4" Type="http://schemas.openxmlformats.org/officeDocument/2006/relationships/image" Target="../media/image103.png"/><Relationship Id="rId9" Type="http://schemas.openxmlformats.org/officeDocument/2006/relationships/oleObject" Target="../embeddings/oleObject2.bin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9.jpg"/><Relationship Id="rId4" Type="http://schemas.openxmlformats.org/officeDocument/2006/relationships/image" Target="../media/image108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jpg"/><Relationship Id="rId4" Type="http://schemas.openxmlformats.org/officeDocument/2006/relationships/image" Target="../media/image110.jp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jpg"/><Relationship Id="rId4" Type="http://schemas.openxmlformats.org/officeDocument/2006/relationships/image" Target="../media/image114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g"/><Relationship Id="rId3" Type="http://schemas.openxmlformats.org/officeDocument/2006/relationships/image" Target="../media/image5.png"/><Relationship Id="rId7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2F1555A1-E3A5-4DD8-8E6C-75F578ABC56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2" name="组合 21">
            <a:extLst>
              <a:ext uri="{FF2B5EF4-FFF2-40B4-BE49-F238E27FC236}">
                <a16:creationId xmlns:a16="http://schemas.microsoft.com/office/drawing/2014/main" id="{1EE629A4-C353-4B66-B2E0-CBECFC047313}"/>
              </a:ext>
            </a:extLst>
          </p:cNvPr>
          <p:cNvGrpSpPr/>
          <p:nvPr/>
        </p:nvGrpSpPr>
        <p:grpSpPr>
          <a:xfrm>
            <a:off x="2265028" y="1954635"/>
            <a:ext cx="9926972" cy="3598038"/>
            <a:chOff x="2493726" y="1624228"/>
            <a:chExt cx="9613392" cy="3743990"/>
          </a:xfrm>
        </p:grpSpPr>
        <p:sp>
          <p:nvSpPr>
            <p:cNvPr id="15" name="平行四边形 7">
              <a:extLst>
                <a:ext uri="{FF2B5EF4-FFF2-40B4-BE49-F238E27FC236}">
                  <a16:creationId xmlns:a16="http://schemas.microsoft.com/office/drawing/2014/main" id="{61FD4D09-4BBB-4FF6-A123-E0246BB88984}"/>
                </a:ext>
              </a:extLst>
            </p:cNvPr>
            <p:cNvSpPr/>
            <p:nvPr/>
          </p:nvSpPr>
          <p:spPr>
            <a:xfrm>
              <a:off x="2493726" y="1624228"/>
              <a:ext cx="9613392" cy="3743990"/>
            </a:xfrm>
            <a:custGeom>
              <a:avLst/>
              <a:gdLst>
                <a:gd name="connsiteX0" fmla="*/ 0 w 9814560"/>
                <a:gd name="connsiteY0" fmla="*/ 4191000 h 4191000"/>
                <a:gd name="connsiteX1" fmla="*/ 1047750 w 9814560"/>
                <a:gd name="connsiteY1" fmla="*/ 0 h 4191000"/>
                <a:gd name="connsiteX2" fmla="*/ 9814560 w 9814560"/>
                <a:gd name="connsiteY2" fmla="*/ 0 h 4191000"/>
                <a:gd name="connsiteX3" fmla="*/ 8766810 w 9814560"/>
                <a:gd name="connsiteY3" fmla="*/ 4191000 h 4191000"/>
                <a:gd name="connsiteX4" fmla="*/ 0 w 9814560"/>
                <a:gd name="connsiteY4" fmla="*/ 4191000 h 4191000"/>
                <a:gd name="connsiteX0" fmla="*/ 0 w 8766810"/>
                <a:gd name="connsiteY0" fmla="*/ 4191000 h 4191000"/>
                <a:gd name="connsiteX1" fmla="*/ 1047750 w 8766810"/>
                <a:gd name="connsiteY1" fmla="*/ 0 h 4191000"/>
                <a:gd name="connsiteX2" fmla="*/ 8549640 w 8766810"/>
                <a:gd name="connsiteY2" fmla="*/ 0 h 4191000"/>
                <a:gd name="connsiteX3" fmla="*/ 8766810 w 8766810"/>
                <a:gd name="connsiteY3" fmla="*/ 4191000 h 4191000"/>
                <a:gd name="connsiteX4" fmla="*/ 0 w 8766810"/>
                <a:gd name="connsiteY4" fmla="*/ 4191000 h 4191000"/>
                <a:gd name="connsiteX0" fmla="*/ 0 w 8570041"/>
                <a:gd name="connsiteY0" fmla="*/ 4191000 h 4191000"/>
                <a:gd name="connsiteX1" fmla="*/ 1047750 w 8570041"/>
                <a:gd name="connsiteY1" fmla="*/ 0 h 4191000"/>
                <a:gd name="connsiteX2" fmla="*/ 8549640 w 8570041"/>
                <a:gd name="connsiteY2" fmla="*/ 0 h 4191000"/>
                <a:gd name="connsiteX3" fmla="*/ 8570041 w 8570041"/>
                <a:gd name="connsiteY3" fmla="*/ 4191000 h 4191000"/>
                <a:gd name="connsiteX4" fmla="*/ 0 w 8570041"/>
                <a:gd name="connsiteY4" fmla="*/ 4191000 h 4191000"/>
                <a:gd name="connsiteX0" fmla="*/ 0 w 8570041"/>
                <a:gd name="connsiteY0" fmla="*/ 4191000 h 4191000"/>
                <a:gd name="connsiteX1" fmla="*/ 1047750 w 8570041"/>
                <a:gd name="connsiteY1" fmla="*/ 0 h 4191000"/>
                <a:gd name="connsiteX2" fmla="*/ 8558895 w 8570041"/>
                <a:gd name="connsiteY2" fmla="*/ 0 h 4191000"/>
                <a:gd name="connsiteX3" fmla="*/ 8570041 w 8570041"/>
                <a:gd name="connsiteY3" fmla="*/ 4191000 h 4191000"/>
                <a:gd name="connsiteX4" fmla="*/ 0 w 8570041"/>
                <a:gd name="connsiteY4" fmla="*/ 4191000 h 4191000"/>
                <a:gd name="connsiteX0" fmla="*/ 0 w 8572223"/>
                <a:gd name="connsiteY0" fmla="*/ 4194735 h 4194735"/>
                <a:gd name="connsiteX1" fmla="*/ 1047750 w 8572223"/>
                <a:gd name="connsiteY1" fmla="*/ 3735 h 4194735"/>
                <a:gd name="connsiteX2" fmla="*/ 8570289 w 8572223"/>
                <a:gd name="connsiteY2" fmla="*/ 0 h 4194735"/>
                <a:gd name="connsiteX3" fmla="*/ 8570041 w 8572223"/>
                <a:gd name="connsiteY3" fmla="*/ 4194735 h 4194735"/>
                <a:gd name="connsiteX4" fmla="*/ 0 w 8572223"/>
                <a:gd name="connsiteY4" fmla="*/ 4194735 h 4194735"/>
                <a:gd name="connsiteX0" fmla="*/ 0 w 8645140"/>
                <a:gd name="connsiteY0" fmla="*/ 4194735 h 4194735"/>
                <a:gd name="connsiteX1" fmla="*/ 1120667 w 8645140"/>
                <a:gd name="connsiteY1" fmla="*/ 3735 h 4194735"/>
                <a:gd name="connsiteX2" fmla="*/ 8643206 w 8645140"/>
                <a:gd name="connsiteY2" fmla="*/ 0 h 4194735"/>
                <a:gd name="connsiteX3" fmla="*/ 8642958 w 8645140"/>
                <a:gd name="connsiteY3" fmla="*/ 4194735 h 4194735"/>
                <a:gd name="connsiteX4" fmla="*/ 0 w 8645140"/>
                <a:gd name="connsiteY4" fmla="*/ 4194735 h 4194735"/>
                <a:gd name="connsiteX0" fmla="*/ 0 w 8708942"/>
                <a:gd name="connsiteY0" fmla="*/ 4145017 h 4194735"/>
                <a:gd name="connsiteX1" fmla="*/ 1184469 w 8708942"/>
                <a:gd name="connsiteY1" fmla="*/ 3735 h 4194735"/>
                <a:gd name="connsiteX2" fmla="*/ 8707008 w 8708942"/>
                <a:gd name="connsiteY2" fmla="*/ 0 h 4194735"/>
                <a:gd name="connsiteX3" fmla="*/ 8706760 w 8708942"/>
                <a:gd name="connsiteY3" fmla="*/ 4194735 h 4194735"/>
                <a:gd name="connsiteX4" fmla="*/ 0 w 8708942"/>
                <a:gd name="connsiteY4" fmla="*/ 4145017 h 4194735"/>
                <a:gd name="connsiteX0" fmla="*/ 0 w 8770443"/>
                <a:gd name="connsiteY0" fmla="*/ 4181102 h 4194735"/>
                <a:gd name="connsiteX1" fmla="*/ 1245970 w 8770443"/>
                <a:gd name="connsiteY1" fmla="*/ 3735 h 4194735"/>
                <a:gd name="connsiteX2" fmla="*/ 8768509 w 8770443"/>
                <a:gd name="connsiteY2" fmla="*/ 0 h 4194735"/>
                <a:gd name="connsiteX3" fmla="*/ 8768261 w 8770443"/>
                <a:gd name="connsiteY3" fmla="*/ 4194735 h 4194735"/>
                <a:gd name="connsiteX4" fmla="*/ 0 w 8770443"/>
                <a:gd name="connsiteY4" fmla="*/ 4181102 h 4194735"/>
                <a:gd name="connsiteX0" fmla="*/ 0 w 8744085"/>
                <a:gd name="connsiteY0" fmla="*/ 4157045 h 4194735"/>
                <a:gd name="connsiteX1" fmla="*/ 1219612 w 8744085"/>
                <a:gd name="connsiteY1" fmla="*/ 3735 h 4194735"/>
                <a:gd name="connsiteX2" fmla="*/ 8742151 w 8744085"/>
                <a:gd name="connsiteY2" fmla="*/ 0 h 4194735"/>
                <a:gd name="connsiteX3" fmla="*/ 8741903 w 8744085"/>
                <a:gd name="connsiteY3" fmla="*/ 4194735 h 4194735"/>
                <a:gd name="connsiteX4" fmla="*/ 0 w 8744085"/>
                <a:gd name="connsiteY4" fmla="*/ 4157045 h 4194735"/>
                <a:gd name="connsiteX0" fmla="*/ 0 w 8752872"/>
                <a:gd name="connsiteY0" fmla="*/ 4193131 h 4194735"/>
                <a:gd name="connsiteX1" fmla="*/ 1228399 w 8752872"/>
                <a:gd name="connsiteY1" fmla="*/ 3735 h 4194735"/>
                <a:gd name="connsiteX2" fmla="*/ 8750938 w 8752872"/>
                <a:gd name="connsiteY2" fmla="*/ 0 h 4194735"/>
                <a:gd name="connsiteX3" fmla="*/ 8750690 w 8752872"/>
                <a:gd name="connsiteY3" fmla="*/ 4194735 h 4194735"/>
                <a:gd name="connsiteX4" fmla="*/ 0 w 8752872"/>
                <a:gd name="connsiteY4" fmla="*/ 4193131 h 4194735"/>
                <a:gd name="connsiteX0" fmla="*/ 0 w 8695034"/>
                <a:gd name="connsiteY0" fmla="*/ 4193131 h 4194735"/>
                <a:gd name="connsiteX1" fmla="*/ 1170561 w 8695034"/>
                <a:gd name="connsiteY1" fmla="*/ 3735 h 4194735"/>
                <a:gd name="connsiteX2" fmla="*/ 8693100 w 8695034"/>
                <a:gd name="connsiteY2" fmla="*/ 0 h 4194735"/>
                <a:gd name="connsiteX3" fmla="*/ 8692852 w 8695034"/>
                <a:gd name="connsiteY3" fmla="*/ 4194735 h 4194735"/>
                <a:gd name="connsiteX4" fmla="*/ 0 w 8695034"/>
                <a:gd name="connsiteY4" fmla="*/ 4193131 h 41947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695034" h="4194735">
                  <a:moveTo>
                    <a:pt x="0" y="4193131"/>
                  </a:moveTo>
                  <a:lnTo>
                    <a:pt x="1170561" y="3735"/>
                  </a:lnTo>
                  <a:lnTo>
                    <a:pt x="8693100" y="0"/>
                  </a:lnTo>
                  <a:cubicBezTo>
                    <a:pt x="8699900" y="1397000"/>
                    <a:pt x="8686052" y="2797735"/>
                    <a:pt x="8692852" y="4194735"/>
                  </a:cubicBezTo>
                  <a:lnTo>
                    <a:pt x="0" y="4193131"/>
                  </a:lnTo>
                  <a:close/>
                </a:path>
              </a:pathLst>
            </a:custGeom>
            <a:solidFill>
              <a:schemeClr val="accent1">
                <a:lumMod val="75000"/>
                <a:alpha val="53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400" b="1" dirty="0"/>
            </a:p>
          </p:txBody>
        </p:sp>
        <p:sp>
          <p:nvSpPr>
            <p:cNvPr id="8" name="平行四边形 7">
              <a:extLst>
                <a:ext uri="{FF2B5EF4-FFF2-40B4-BE49-F238E27FC236}">
                  <a16:creationId xmlns:a16="http://schemas.microsoft.com/office/drawing/2014/main" id="{9DF5BEBA-F68F-4872-B55F-03184F3EDE72}"/>
                </a:ext>
              </a:extLst>
            </p:cNvPr>
            <p:cNvSpPr/>
            <p:nvPr/>
          </p:nvSpPr>
          <p:spPr>
            <a:xfrm>
              <a:off x="2901386" y="1929753"/>
              <a:ext cx="9205732" cy="3242675"/>
            </a:xfrm>
            <a:custGeom>
              <a:avLst/>
              <a:gdLst>
                <a:gd name="connsiteX0" fmla="*/ 0 w 9814560"/>
                <a:gd name="connsiteY0" fmla="*/ 4191000 h 4191000"/>
                <a:gd name="connsiteX1" fmla="*/ 1047750 w 9814560"/>
                <a:gd name="connsiteY1" fmla="*/ 0 h 4191000"/>
                <a:gd name="connsiteX2" fmla="*/ 9814560 w 9814560"/>
                <a:gd name="connsiteY2" fmla="*/ 0 h 4191000"/>
                <a:gd name="connsiteX3" fmla="*/ 8766810 w 9814560"/>
                <a:gd name="connsiteY3" fmla="*/ 4191000 h 4191000"/>
                <a:gd name="connsiteX4" fmla="*/ 0 w 9814560"/>
                <a:gd name="connsiteY4" fmla="*/ 4191000 h 4191000"/>
                <a:gd name="connsiteX0" fmla="*/ 0 w 8766810"/>
                <a:gd name="connsiteY0" fmla="*/ 4191000 h 4191000"/>
                <a:gd name="connsiteX1" fmla="*/ 1047750 w 8766810"/>
                <a:gd name="connsiteY1" fmla="*/ 0 h 4191000"/>
                <a:gd name="connsiteX2" fmla="*/ 8549640 w 8766810"/>
                <a:gd name="connsiteY2" fmla="*/ 0 h 4191000"/>
                <a:gd name="connsiteX3" fmla="*/ 8766810 w 8766810"/>
                <a:gd name="connsiteY3" fmla="*/ 4191000 h 4191000"/>
                <a:gd name="connsiteX4" fmla="*/ 0 w 8766810"/>
                <a:gd name="connsiteY4" fmla="*/ 4191000 h 4191000"/>
                <a:gd name="connsiteX0" fmla="*/ 0 w 8570041"/>
                <a:gd name="connsiteY0" fmla="*/ 4191000 h 4191000"/>
                <a:gd name="connsiteX1" fmla="*/ 1047750 w 8570041"/>
                <a:gd name="connsiteY1" fmla="*/ 0 h 4191000"/>
                <a:gd name="connsiteX2" fmla="*/ 8549640 w 8570041"/>
                <a:gd name="connsiteY2" fmla="*/ 0 h 4191000"/>
                <a:gd name="connsiteX3" fmla="*/ 8570041 w 8570041"/>
                <a:gd name="connsiteY3" fmla="*/ 4191000 h 4191000"/>
                <a:gd name="connsiteX4" fmla="*/ 0 w 8570041"/>
                <a:gd name="connsiteY4" fmla="*/ 4191000 h 4191000"/>
                <a:gd name="connsiteX0" fmla="*/ 0 w 8570041"/>
                <a:gd name="connsiteY0" fmla="*/ 4191000 h 4191000"/>
                <a:gd name="connsiteX1" fmla="*/ 1047750 w 8570041"/>
                <a:gd name="connsiteY1" fmla="*/ 0 h 4191000"/>
                <a:gd name="connsiteX2" fmla="*/ 8558895 w 8570041"/>
                <a:gd name="connsiteY2" fmla="*/ 0 h 4191000"/>
                <a:gd name="connsiteX3" fmla="*/ 8570041 w 8570041"/>
                <a:gd name="connsiteY3" fmla="*/ 4191000 h 4191000"/>
                <a:gd name="connsiteX4" fmla="*/ 0 w 8570041"/>
                <a:gd name="connsiteY4" fmla="*/ 4191000 h 4191000"/>
                <a:gd name="connsiteX0" fmla="*/ 0 w 8576608"/>
                <a:gd name="connsiteY0" fmla="*/ 4191000 h 4191000"/>
                <a:gd name="connsiteX1" fmla="*/ 1047750 w 8576608"/>
                <a:gd name="connsiteY1" fmla="*/ 0 h 4191000"/>
                <a:gd name="connsiteX2" fmla="*/ 8575091 w 8576608"/>
                <a:gd name="connsiteY2" fmla="*/ 0 h 4191000"/>
                <a:gd name="connsiteX3" fmla="*/ 8570041 w 8576608"/>
                <a:gd name="connsiteY3" fmla="*/ 4191000 h 4191000"/>
                <a:gd name="connsiteX4" fmla="*/ 0 w 8576608"/>
                <a:gd name="connsiteY4" fmla="*/ 4191000 h 4191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576608" h="4191000">
                  <a:moveTo>
                    <a:pt x="0" y="4191000"/>
                  </a:moveTo>
                  <a:lnTo>
                    <a:pt x="1047750" y="0"/>
                  </a:lnTo>
                  <a:lnTo>
                    <a:pt x="8575091" y="0"/>
                  </a:lnTo>
                  <a:cubicBezTo>
                    <a:pt x="8581891" y="1397000"/>
                    <a:pt x="8563241" y="2794000"/>
                    <a:pt x="8570041" y="4191000"/>
                  </a:cubicBezTo>
                  <a:lnTo>
                    <a:pt x="0" y="4191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84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C844984C-C40D-4837-B1FB-5875F53EF936}"/>
                </a:ext>
              </a:extLst>
            </p:cNvPr>
            <p:cNvSpPr txBox="1"/>
            <p:nvPr/>
          </p:nvSpPr>
          <p:spPr>
            <a:xfrm>
              <a:off x="4626849" y="3012481"/>
              <a:ext cx="6134581" cy="608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>
                      <a:lumMod val="95000"/>
                    </a:schemeClr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2022</a:t>
              </a:r>
              <a:r>
                <a:rPr lang="zh-CN" altLang="en-US" sz="3200" dirty="0">
                  <a:solidFill>
                    <a:schemeClr val="bg1">
                      <a:lumMod val="95000"/>
                    </a:schemeClr>
                  </a:solidFill>
                  <a:latin typeface="方正兰亭粗黑简体" panose="02000000000000000000" pitchFamily="2" charset="-122"/>
                  <a:ea typeface="方正兰亭粗黑简体" panose="02000000000000000000" pitchFamily="2" charset="-122"/>
                </a:rPr>
                <a:t>线性代数期中复习课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BE75EB23-93E7-4B4C-AAA2-11F2AFCF3511}"/>
                </a:ext>
              </a:extLst>
            </p:cNvPr>
            <p:cNvSpPr txBox="1"/>
            <p:nvPr/>
          </p:nvSpPr>
          <p:spPr>
            <a:xfrm>
              <a:off x="4626849" y="4012389"/>
              <a:ext cx="5993388" cy="3843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dirty="0">
                  <a:solidFill>
                    <a:schemeClr val="bg1">
                      <a:lumMod val="9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2022.11.17</a:t>
              </a:r>
              <a:endParaRPr lang="zh-CN" altLang="en-US" dirty="0">
                <a:solidFill>
                  <a:schemeClr val="bg1">
                    <a:lumMod val="9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endParaRPr>
            </a:p>
          </p:txBody>
        </p:sp>
      </p:grpSp>
      <p:pic>
        <p:nvPicPr>
          <p:cNvPr id="21" name="图片 20">
            <a:extLst>
              <a:ext uri="{FF2B5EF4-FFF2-40B4-BE49-F238E27FC236}">
                <a16:creationId xmlns:a16="http://schemas.microsoft.com/office/drawing/2014/main" id="{558B7D8D-8F4A-40B8-8497-5F9CEC7C67A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6600" y="6030410"/>
            <a:ext cx="2196582" cy="61016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C352897-CC3D-B274-9CC9-919C9B0E0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9626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756378-1CF1-1C99-9416-8A6D149EE9CC}"/>
              </a:ext>
            </a:extLst>
          </p:cNvPr>
          <p:cNvSpPr txBox="1"/>
          <p:nvPr/>
        </p:nvSpPr>
        <p:spPr>
          <a:xfrm>
            <a:off x="550416" y="803389"/>
            <a:ext cx="1063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3472BE"/>
              </a:buClr>
              <a:buFont typeface="Wingdings" panose="05000000000000000000" pitchFamily="2" charset="2"/>
              <a:buChar char="l"/>
            </a:pPr>
            <a:r>
              <a:rPr lang="zh-CN" altLang="en-US" sz="1600" dirty="0"/>
              <a:t>这类行列式的特点就是上下两行</a:t>
            </a:r>
            <a:r>
              <a:rPr lang="en-US" altLang="zh-CN" sz="1600" dirty="0"/>
              <a:t>(</a:t>
            </a:r>
            <a:r>
              <a:rPr lang="zh-CN" altLang="en-US" sz="1600" dirty="0"/>
              <a:t>列</a:t>
            </a:r>
            <a:r>
              <a:rPr lang="en-US" altLang="zh-CN" sz="1600" dirty="0"/>
              <a:t>)</a:t>
            </a:r>
            <a:r>
              <a:rPr lang="zh-CN" altLang="en-US" sz="1600" dirty="0"/>
              <a:t>成</a:t>
            </a:r>
            <a:r>
              <a:rPr lang="en-US" altLang="zh-CN" sz="1600" dirty="0"/>
              <a:t>k</a:t>
            </a:r>
            <a:r>
              <a:rPr lang="zh-CN" altLang="en-US" sz="1600" dirty="0"/>
              <a:t>倍的关系，逐行</a:t>
            </a:r>
            <a:r>
              <a:rPr lang="en-US" altLang="zh-CN" sz="1600" dirty="0"/>
              <a:t>(</a:t>
            </a:r>
            <a:r>
              <a:rPr lang="zh-CN" altLang="en-US" sz="1600" dirty="0"/>
              <a:t>列</a:t>
            </a:r>
            <a:r>
              <a:rPr lang="en-US" altLang="zh-CN" sz="1600" dirty="0"/>
              <a:t>)</a:t>
            </a:r>
            <a:r>
              <a:rPr lang="zh-CN" altLang="en-US" sz="1600" dirty="0"/>
              <a:t>加减以后可以对行列式进行降阶</a:t>
            </a:r>
            <a:endParaRPr lang="en-US" altLang="zh-CN" sz="1600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747F8A-19B1-39AA-663D-3453C99659F1}"/>
              </a:ext>
            </a:extLst>
          </p:cNvPr>
          <p:cNvSpPr txBox="1"/>
          <p:nvPr/>
        </p:nvSpPr>
        <p:spPr>
          <a:xfrm>
            <a:off x="224161" y="272533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逐行</a:t>
            </a:r>
            <a:r>
              <a:rPr lang="en-US" altLang="zh-CN" sz="1800" b="1" dirty="0"/>
              <a:t>(</a:t>
            </a:r>
            <a:r>
              <a:rPr lang="zh-CN" altLang="en-US" sz="1800" b="1" dirty="0"/>
              <a:t>列</a:t>
            </a:r>
            <a:r>
              <a:rPr lang="en-US" altLang="zh-CN" sz="1800" b="1" dirty="0"/>
              <a:t>)</a:t>
            </a:r>
            <a:r>
              <a:rPr lang="zh-CN" altLang="en-US" sz="1800" b="1" dirty="0"/>
              <a:t>相消型行列式</a:t>
            </a:r>
            <a:r>
              <a:rPr lang="zh-CN" altLang="en-US" sz="1800" b="1" dirty="0">
                <a:solidFill>
                  <a:srgbClr val="FF0000"/>
                </a:solidFill>
              </a:rPr>
              <a:t>（相消，降阶）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897D2AD-985F-BC2B-6B6B-F9FC90206AA3}"/>
                  </a:ext>
                </a:extLst>
              </p:cNvPr>
              <p:cNvSpPr txBox="1"/>
              <p:nvPr/>
            </p:nvSpPr>
            <p:spPr>
              <a:xfrm>
                <a:off x="2828515" y="1682736"/>
                <a:ext cx="2901307" cy="1360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F897D2AD-985F-BC2B-6B6B-F9FC90206AA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15" y="1682736"/>
                <a:ext cx="2901307" cy="136082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B4C5209-980B-32D5-F34C-75E213DD73D1}"/>
                  </a:ext>
                </a:extLst>
              </p:cNvPr>
              <p:cNvSpPr txBox="1"/>
              <p:nvPr/>
            </p:nvSpPr>
            <p:spPr>
              <a:xfrm>
                <a:off x="7293204" y="1736235"/>
                <a:ext cx="4046108" cy="1360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40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pt-BR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CB4C5209-980B-32D5-F34C-75E213DD73D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93204" y="1736235"/>
                <a:ext cx="4046108" cy="136082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1A1E4BA-6001-4D83-20BB-442316FD9EAC}"/>
                  </a:ext>
                </a:extLst>
              </p:cNvPr>
              <p:cNvSpPr txBox="1"/>
              <p:nvPr/>
            </p:nvSpPr>
            <p:spPr>
              <a:xfrm>
                <a:off x="2828515" y="3907076"/>
                <a:ext cx="6276142" cy="13608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|"/>
                          <m:endChr m:val="|"/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4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sz="24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4</m:t>
                                </m:r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+3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altLang="zh-CN" sz="2400" b="0" i="0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altLang="zh-CN" sz="24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400"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+2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x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sSup>
                                  <m:sSupPr>
                                    <m:ctrlPr>
                                      <a:rPr lang="pt-BR" altLang="zh-CN" sz="24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pt-BR" altLang="zh-CN" sz="2400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2+</m:t>
                                </m:r>
                                <m:r>
                                  <a:rPr lang="zh-CN" altLang="en-US" sz="2400" i="1"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e>
                                <m:r>
                                  <a:rPr lang="zh-CN" altLang="en-US" sz="2400" i="0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E1A1E4BA-6001-4D83-20BB-442316FD9EA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28515" y="3907076"/>
                <a:ext cx="6276142" cy="136082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EE1EF3F-01E7-786D-651C-D063E2F0C5FE}"/>
                  </a:ext>
                </a:extLst>
              </p:cNvPr>
              <p:cNvSpPr txBox="1"/>
              <p:nvPr/>
            </p:nvSpPr>
            <p:spPr>
              <a:xfrm>
                <a:off x="1501173" y="1967132"/>
                <a:ext cx="10253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DEE1EF3F-01E7-786D-651C-D063E2F0C5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1173" y="1967132"/>
                <a:ext cx="1025345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C2362B-DB43-AC12-F0FE-200B5A9D9DB4}"/>
                  </a:ext>
                </a:extLst>
              </p:cNvPr>
              <p:cNvSpPr txBox="1"/>
              <p:nvPr/>
            </p:nvSpPr>
            <p:spPr>
              <a:xfrm>
                <a:off x="5897151" y="1967132"/>
                <a:ext cx="127031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12C2362B-DB43-AC12-F0FE-200B5A9D9D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151" y="1967132"/>
                <a:ext cx="1270313" cy="369332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7EAD2A9-0821-7CF2-2DE8-1843FBAD99C4}"/>
                  </a:ext>
                </a:extLst>
              </p:cNvPr>
              <p:cNvSpPr txBox="1"/>
              <p:nvPr/>
            </p:nvSpPr>
            <p:spPr>
              <a:xfrm>
                <a:off x="1666626" y="4193869"/>
                <a:ext cx="1025345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𝑟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F7EAD2A9-0821-7CF2-2DE8-1843FBAD99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66626" y="4193869"/>
                <a:ext cx="1025345" cy="369332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5DE3CD4-0A0D-210C-840C-5171C53C7341}"/>
                  </a:ext>
                </a:extLst>
              </p:cNvPr>
              <p:cNvSpPr txBox="1"/>
              <p:nvPr/>
            </p:nvSpPr>
            <p:spPr>
              <a:xfrm>
                <a:off x="2526518" y="5708585"/>
                <a:ext cx="2842188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sz="24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2400" b="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3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+2</m:t>
                      </m:r>
                      <m:sSup>
                        <m:sSupPr>
                          <m:ctrlPr>
                            <a:rPr lang="zh-CN" altLang="en-US" sz="24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zh-CN" altLang="en-US" sz="2400" i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+3</m:t>
                      </m:r>
                      <m:r>
                        <a:rPr lang="zh-CN" altLang="en-US" sz="2400" i="1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zh-CN" altLang="en-US" sz="2400" i="0">
                          <a:latin typeface="Cambria Math" panose="02040503050406030204" pitchFamily="18" charset="0"/>
                        </a:rPr>
                        <m:t>+4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5DE3CD4-0A0D-210C-840C-5171C53C734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26518" y="5708585"/>
                <a:ext cx="2842188" cy="369332"/>
              </a:xfrm>
              <a:prstGeom prst="rect">
                <a:avLst/>
              </a:prstGeom>
              <a:blipFill>
                <a:blip r:embed="rId10"/>
                <a:stretch>
                  <a:fillRect r="-642"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232BDB5A-DE2F-5B42-40A6-5FFFFDDE594D}"/>
              </a:ext>
            </a:extLst>
          </p:cNvPr>
          <p:cNvCxnSpPr>
            <a:cxnSpLocks/>
          </p:cNvCxnSpPr>
          <p:nvPr/>
        </p:nvCxnSpPr>
        <p:spPr>
          <a:xfrm>
            <a:off x="1377521" y="2416646"/>
            <a:ext cx="135625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BFB6A593-D723-9458-7920-CEACA2F86413}"/>
              </a:ext>
            </a:extLst>
          </p:cNvPr>
          <p:cNvCxnSpPr>
            <a:cxnSpLocks/>
          </p:cNvCxnSpPr>
          <p:nvPr/>
        </p:nvCxnSpPr>
        <p:spPr>
          <a:xfrm>
            <a:off x="1377521" y="2559619"/>
            <a:ext cx="135625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B6849A49-A87F-5DC0-34E5-1C9E1BBE586C}"/>
              </a:ext>
            </a:extLst>
          </p:cNvPr>
          <p:cNvCxnSpPr>
            <a:cxnSpLocks/>
          </p:cNvCxnSpPr>
          <p:nvPr/>
        </p:nvCxnSpPr>
        <p:spPr>
          <a:xfrm>
            <a:off x="5865723" y="2416646"/>
            <a:ext cx="135625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88EA0B2F-449C-1023-503A-308311A0CE22}"/>
              </a:ext>
            </a:extLst>
          </p:cNvPr>
          <p:cNvCxnSpPr>
            <a:cxnSpLocks/>
          </p:cNvCxnSpPr>
          <p:nvPr/>
        </p:nvCxnSpPr>
        <p:spPr>
          <a:xfrm>
            <a:off x="5865723" y="2559619"/>
            <a:ext cx="135625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A850C3E2-FDE3-03F4-AD4E-CBD310D03DB3}"/>
              </a:ext>
            </a:extLst>
          </p:cNvPr>
          <p:cNvCxnSpPr>
            <a:cxnSpLocks/>
          </p:cNvCxnSpPr>
          <p:nvPr/>
        </p:nvCxnSpPr>
        <p:spPr>
          <a:xfrm>
            <a:off x="1472263" y="4592442"/>
            <a:ext cx="135625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1F4D9F06-DBF1-130A-0048-B8EFA975457A}"/>
              </a:ext>
            </a:extLst>
          </p:cNvPr>
          <p:cNvCxnSpPr>
            <a:cxnSpLocks/>
          </p:cNvCxnSpPr>
          <p:nvPr/>
        </p:nvCxnSpPr>
        <p:spPr>
          <a:xfrm>
            <a:off x="1472263" y="4735415"/>
            <a:ext cx="1356252" cy="0"/>
          </a:xfrm>
          <a:prstGeom prst="line">
            <a:avLst/>
          </a:prstGeom>
          <a:ln w="1905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矩形 7">
            <a:extLst>
              <a:ext uri="{FF2B5EF4-FFF2-40B4-BE49-F238E27FC236}">
                <a16:creationId xmlns:a16="http://schemas.microsoft.com/office/drawing/2014/main" id="{AFE4563A-50C4-6911-1FBE-E2D891DDC232}"/>
              </a:ext>
            </a:extLst>
          </p:cNvPr>
          <p:cNvSpPr/>
          <p:nvPr/>
        </p:nvSpPr>
        <p:spPr>
          <a:xfrm>
            <a:off x="6231117" y="3907076"/>
            <a:ext cx="2724347" cy="105211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B9C0B1A-899F-8F70-8770-072283CCA37D}"/>
              </a:ext>
            </a:extLst>
          </p:cNvPr>
          <p:cNvSpPr/>
          <p:nvPr/>
        </p:nvSpPr>
        <p:spPr>
          <a:xfrm>
            <a:off x="2959560" y="4886921"/>
            <a:ext cx="2555119" cy="4470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76D1D693-CFA3-A533-8EAD-EBE9CFA2C3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2382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73791" y="308336"/>
            <a:ext cx="1586897" cy="4408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DBDF53-DAA6-9524-9361-94F4E6A980DA}"/>
              </a:ext>
            </a:extLst>
          </p:cNvPr>
          <p:cNvSpPr txBox="1"/>
          <p:nvPr/>
        </p:nvSpPr>
        <p:spPr>
          <a:xfrm>
            <a:off x="131883" y="264991"/>
            <a:ext cx="3268265" cy="46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拉普拉斯公式的应用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C55690D-2156-0F03-3D8A-E9B209A87D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7949" y="828235"/>
            <a:ext cx="4851708" cy="754329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1884ED4A-3557-D8F1-BAD8-197352CB23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1961" y="1755290"/>
            <a:ext cx="5543232" cy="54739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348F3FE-A8CE-91BA-90D3-2D3B9A1027C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85193" y="1498853"/>
            <a:ext cx="4969852" cy="481671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F8D0661-18B6-217A-A774-1803EA4729FB}"/>
              </a:ext>
            </a:extLst>
          </p:cNvPr>
          <p:cNvSpPr txBox="1"/>
          <p:nvPr/>
        </p:nvSpPr>
        <p:spPr>
          <a:xfrm>
            <a:off x="5985193" y="937534"/>
            <a:ext cx="20512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课本第</a:t>
            </a:r>
            <a:r>
              <a:rPr lang="en-US" altLang="zh-CN" sz="1600" dirty="0"/>
              <a:t>1</a:t>
            </a:r>
            <a:r>
              <a:rPr lang="zh-CN" altLang="en-US" sz="1600" dirty="0"/>
              <a:t>章的例</a:t>
            </a:r>
            <a:r>
              <a:rPr lang="en-US" altLang="zh-CN" sz="1600" dirty="0"/>
              <a:t>11</a:t>
            </a:r>
            <a:endParaRPr lang="zh-CN" altLang="en-US" sz="1600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BB76372-2724-CB31-8152-E548673BBDFE}"/>
              </a:ext>
            </a:extLst>
          </p:cNvPr>
          <p:cNvSpPr txBox="1"/>
          <p:nvPr/>
        </p:nvSpPr>
        <p:spPr>
          <a:xfrm>
            <a:off x="441961" y="3159857"/>
            <a:ext cx="4969851" cy="18019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  <a:spcBef>
                <a:spcPts val="1200"/>
              </a:spcBef>
            </a:pPr>
            <a:r>
              <a:rPr lang="zh-CN" altLang="en-US" dirty="0">
                <a:solidFill>
                  <a:srgbClr val="FF0000"/>
                </a:solidFill>
              </a:rPr>
              <a:t>常见的考题：</a:t>
            </a:r>
            <a:endParaRPr lang="en-US" altLang="zh-CN" dirty="0">
              <a:solidFill>
                <a:srgbClr val="FF0000"/>
              </a:solidFill>
            </a:endParaRPr>
          </a:p>
          <a:p>
            <a:pPr>
              <a:lnSpc>
                <a:spcPts val="2200"/>
              </a:lnSpc>
              <a:spcBef>
                <a:spcPts val="1200"/>
              </a:spcBef>
            </a:pPr>
            <a:r>
              <a:rPr lang="en-US" altLang="zh-CN" dirty="0"/>
              <a:t>      </a:t>
            </a:r>
            <a:r>
              <a:rPr lang="zh-CN" altLang="en-US" dirty="0"/>
              <a:t>给你</a:t>
            </a:r>
            <a:r>
              <a:rPr lang="en-US" altLang="zh-CN" dirty="0"/>
              <a:t>m</a:t>
            </a:r>
            <a:r>
              <a:rPr lang="zh-CN" altLang="en-US" dirty="0"/>
              <a:t>阶行列式</a:t>
            </a:r>
            <a:r>
              <a:rPr lang="en-US" altLang="zh-CN" dirty="0"/>
              <a:t>|A|</a:t>
            </a:r>
            <a:r>
              <a:rPr lang="zh-CN" altLang="en-US" dirty="0"/>
              <a:t>的值，</a:t>
            </a:r>
            <a:r>
              <a:rPr lang="en-US" altLang="zh-CN" dirty="0"/>
              <a:t>n</a:t>
            </a:r>
            <a:r>
              <a:rPr lang="zh-CN" altLang="en-US" dirty="0"/>
              <a:t>阶行列式</a:t>
            </a:r>
            <a:r>
              <a:rPr lang="en-US" altLang="zh-CN" dirty="0"/>
              <a:t>|B|</a:t>
            </a:r>
            <a:r>
              <a:rPr lang="zh-CN" altLang="en-US" dirty="0"/>
              <a:t>的值，让你计算两种拉普拉斯展开式的值</a:t>
            </a:r>
            <a:endParaRPr lang="en-US" altLang="zh-CN" dirty="0"/>
          </a:p>
          <a:p>
            <a:pPr>
              <a:lnSpc>
                <a:spcPts val="2200"/>
              </a:lnSpc>
              <a:spcBef>
                <a:spcPts val="1200"/>
              </a:spcBef>
            </a:pPr>
            <a:r>
              <a:rPr lang="en-US" altLang="zh-CN" dirty="0"/>
              <a:t>       </a:t>
            </a:r>
            <a:r>
              <a:rPr lang="zh-CN" altLang="en-US" dirty="0"/>
              <a:t>给你一个行列式，可以通过变换后形成拉普拉斯行列式，然后计算展开式的值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FDB19D5-2370-38CF-7856-B48E08FC2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79727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5734" y="97734"/>
            <a:ext cx="1586897" cy="4408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DBDF53-DAA6-9524-9361-94F4E6A980DA}"/>
              </a:ext>
            </a:extLst>
          </p:cNvPr>
          <p:cNvSpPr txBox="1"/>
          <p:nvPr/>
        </p:nvSpPr>
        <p:spPr>
          <a:xfrm>
            <a:off x="131883" y="78135"/>
            <a:ext cx="6384327" cy="46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三对角线型行列式</a:t>
            </a:r>
            <a:r>
              <a:rPr lang="zh-CN" altLang="en-US" sz="2400" b="1" dirty="0">
                <a:solidFill>
                  <a:srgbClr val="FF0000"/>
                </a:solidFill>
              </a:rPr>
              <a:t>（三角化、递推法、归纳法）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D5B2E58-677E-CCD7-D8D2-413A1F532B1F}"/>
                  </a:ext>
                </a:extLst>
              </p:cNvPr>
              <p:cNvSpPr txBox="1"/>
              <p:nvPr/>
            </p:nvSpPr>
            <p:spPr>
              <a:xfrm>
                <a:off x="220626" y="1111931"/>
                <a:ext cx="11750748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/>
                  <a:t>三角化：利用行列式性质将行列式化为上下三角形</a:t>
                </a:r>
                <a:endParaRPr lang="en-US" altLang="zh-CN" dirty="0"/>
              </a:p>
              <a:p>
                <a:r>
                  <a:rPr lang="zh-CN" altLang="en-US" dirty="0"/>
                  <a:t>递推法：通过计算得到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子行列式的关系，例如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sub>
                    </m:sSub>
                  </m:oMath>
                </a14:m>
                <a:r>
                  <a:rPr lang="zh-CN" altLang="en-US" dirty="0"/>
                  <a:t>，最后由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和</m:t>
                    </m:r>
                    <m:sSub>
                      <m:sSubPr>
                        <m:ctrlPr>
                          <a:rPr lang="zh-CN" alt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b="0" i="1" dirty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zh-CN" altLang="en-US" i="1" dirty="0">
                        <a:latin typeface="Cambria Math" panose="02040503050406030204" pitchFamily="18" charset="0"/>
                      </a:rPr>
                      <m:t>反推出</m:t>
                    </m:r>
                    <m:sSub>
                      <m:sSubPr>
                        <m:ctrlPr>
                          <a:rPr lang="zh-CN" altLang="en-US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𝐷</m:t>
                        </m:r>
                      </m:e>
                      <m:sub>
                        <m:r>
                          <a:rPr lang="zh-CN" altLang="en-US" i="1" dirty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r>
                  <a:rPr lang="zh-CN" altLang="en-US" dirty="0"/>
                  <a:t>的值</a:t>
                </a:r>
                <a:endParaRPr lang="en-US" altLang="zh-CN" dirty="0"/>
              </a:p>
              <a:p>
                <a:r>
                  <a:rPr lang="zh-CN" altLang="en-US" dirty="0"/>
                  <a:t>归纳法：</a:t>
                </a:r>
                <a:endParaRPr lang="en-US" altLang="zh-CN" dirty="0"/>
              </a:p>
              <a:p>
                <a:r>
                  <a:rPr lang="en-US" altLang="zh-CN" dirty="0"/>
                  <a:t>	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）验证</a:t>
                </a:r>
                <a:r>
                  <a:rPr lang="en-US" altLang="zh-CN" dirty="0"/>
                  <a:t>n=1</a:t>
                </a:r>
                <a:r>
                  <a:rPr lang="zh-CN" altLang="en-US" dirty="0"/>
                  <a:t>时，命题正确，假设</a:t>
                </a:r>
                <a:r>
                  <a:rPr lang="en-US" altLang="zh-CN" dirty="0"/>
                  <a:t>n=k</a:t>
                </a:r>
                <a:r>
                  <a:rPr lang="zh-CN" altLang="en-US" dirty="0"/>
                  <a:t>时，命题正确，证明</a:t>
                </a:r>
                <a:r>
                  <a:rPr lang="en-US" altLang="zh-CN" dirty="0"/>
                  <a:t>n=k+1</a:t>
                </a:r>
                <a:r>
                  <a:rPr lang="zh-CN" altLang="en-US" dirty="0"/>
                  <a:t>时，命题正确</a:t>
                </a:r>
                <a:endParaRPr lang="en-US" altLang="zh-CN" dirty="0"/>
              </a:p>
              <a:p>
                <a:r>
                  <a:rPr lang="en-US" altLang="zh-CN" dirty="0"/>
                  <a:t>	</a:t>
                </a:r>
                <a:r>
                  <a:rPr lang="zh-CN" altLang="en-US" dirty="0"/>
                  <a:t>（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）验证</a:t>
                </a:r>
                <a:r>
                  <a:rPr lang="en-US" altLang="zh-CN" dirty="0"/>
                  <a:t>n=1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n=2</a:t>
                </a:r>
                <a:r>
                  <a:rPr lang="zh-CN" altLang="en-US" dirty="0"/>
                  <a:t>时，命题正确，假设</a:t>
                </a:r>
                <a:r>
                  <a:rPr lang="en-US" altLang="zh-CN" dirty="0"/>
                  <a:t>n&lt;k</a:t>
                </a:r>
                <a:r>
                  <a:rPr lang="zh-CN" altLang="en-US" dirty="0"/>
                  <a:t>时，命题正确，证明</a:t>
                </a:r>
                <a:r>
                  <a:rPr lang="en-US" altLang="zh-CN" dirty="0"/>
                  <a:t>n=k</a:t>
                </a:r>
                <a:r>
                  <a:rPr lang="zh-CN" altLang="en-US" dirty="0"/>
                  <a:t>时，命题正确</a:t>
                </a:r>
                <a:endParaRPr lang="en-US" altLang="zh-CN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3D5B2E58-677E-CCD7-D8D2-413A1F532B1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0626" y="1111931"/>
                <a:ext cx="11750748" cy="1477328"/>
              </a:xfrm>
              <a:prstGeom prst="rect">
                <a:avLst/>
              </a:prstGeom>
              <a:blipFill>
                <a:blip r:embed="rId4"/>
                <a:stretch>
                  <a:fillRect l="-415" t="-2058" b="-53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8C963F9F-F187-5406-9647-D288183625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9700" y="2799083"/>
            <a:ext cx="8277224" cy="318206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14360F2-9CF7-6971-2F01-9991D0B567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82128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5734" y="97734"/>
            <a:ext cx="1586897" cy="4408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DBDF53-DAA6-9524-9361-94F4E6A980DA}"/>
              </a:ext>
            </a:extLst>
          </p:cNvPr>
          <p:cNvSpPr txBox="1"/>
          <p:nvPr/>
        </p:nvSpPr>
        <p:spPr>
          <a:xfrm>
            <a:off x="131883" y="78135"/>
            <a:ext cx="6384327" cy="46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三对角线型行列式</a:t>
            </a:r>
            <a:r>
              <a:rPr lang="zh-CN" altLang="en-US" sz="2400" b="1" dirty="0">
                <a:solidFill>
                  <a:srgbClr val="FF0000"/>
                </a:solidFill>
              </a:rPr>
              <a:t>（三角化、递推法、归纳法）</a:t>
            </a:r>
          </a:p>
        </p:txBody>
      </p:sp>
      <p:pic>
        <p:nvPicPr>
          <p:cNvPr id="2" name="图片 1" descr="D:\Download\QQ文件\MobileFile\新文档 2018-11-01 12.18.09_2.jpg">
            <a:extLst>
              <a:ext uri="{FF2B5EF4-FFF2-40B4-BE49-F238E27FC236}">
                <a16:creationId xmlns:a16="http://schemas.microsoft.com/office/drawing/2014/main" id="{66432FBD-853A-48DF-8E99-51D2FD92B35F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4623"/>
          <a:stretch>
            <a:fillRect/>
          </a:stretch>
        </p:blipFill>
        <p:spPr>
          <a:xfrm>
            <a:off x="560507" y="1602770"/>
            <a:ext cx="5335467" cy="4264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 descr="D:\Download\QQ文件\MobileFile\新文档 2018-11-01 12.18.09_2.jpg">
            <a:extLst>
              <a:ext uri="{FF2B5EF4-FFF2-40B4-BE49-F238E27FC236}">
                <a16:creationId xmlns:a16="http://schemas.microsoft.com/office/drawing/2014/main" id="{881FAD3D-5C02-1DD1-BEEC-38CEE3661B9C}"/>
              </a:ext>
            </a:extLst>
          </p:cNvPr>
          <p:cNvPicPr/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450"/>
          <a:stretch>
            <a:fillRect/>
          </a:stretch>
        </p:blipFill>
        <p:spPr>
          <a:xfrm>
            <a:off x="6096000" y="824287"/>
            <a:ext cx="4991100" cy="564317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BEE1118-8B57-2CB9-971A-55AAED9EBD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9010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5734" y="97734"/>
            <a:ext cx="1586897" cy="4408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DBDF53-DAA6-9524-9361-94F4E6A980DA}"/>
              </a:ext>
            </a:extLst>
          </p:cNvPr>
          <p:cNvSpPr txBox="1"/>
          <p:nvPr/>
        </p:nvSpPr>
        <p:spPr>
          <a:xfrm>
            <a:off x="131883" y="78135"/>
            <a:ext cx="6384327" cy="46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三对角线型行列式</a:t>
            </a:r>
            <a:r>
              <a:rPr lang="zh-CN" altLang="en-US" sz="2400" b="1" dirty="0">
                <a:solidFill>
                  <a:srgbClr val="FF0000"/>
                </a:solidFill>
              </a:rPr>
              <a:t>（三角化、递推法、归纳法）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FCBBD3-A9AA-1FCC-5A15-D8066FF5E1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3823" y="1489586"/>
            <a:ext cx="8673219" cy="396016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D7A6CC2-31C5-35EE-A14E-D36405234DF2}"/>
              </a:ext>
            </a:extLst>
          </p:cNvPr>
          <p:cNvSpPr txBox="1"/>
          <p:nvPr/>
        </p:nvSpPr>
        <p:spPr>
          <a:xfrm>
            <a:off x="851027" y="1002559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2008</a:t>
            </a:r>
            <a:r>
              <a:rPr lang="zh-CN" altLang="en-US" dirty="0"/>
              <a:t>年考研真题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11E55A8-7436-14A9-4E08-0BD9DCF57C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311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95734" y="97734"/>
            <a:ext cx="1586897" cy="4408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DBDF53-DAA6-9524-9361-94F4E6A980DA}"/>
              </a:ext>
            </a:extLst>
          </p:cNvPr>
          <p:cNvSpPr txBox="1"/>
          <p:nvPr/>
        </p:nvSpPr>
        <p:spPr>
          <a:xfrm>
            <a:off x="131883" y="78135"/>
            <a:ext cx="6384327" cy="46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三对角线型行列式</a:t>
            </a:r>
            <a:r>
              <a:rPr lang="zh-CN" altLang="en-US" sz="2400" b="1" dirty="0">
                <a:solidFill>
                  <a:srgbClr val="FF0000"/>
                </a:solidFill>
              </a:rPr>
              <a:t>（三角化、递推法、归纳法）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643E36F3-80F8-8DDB-068B-8152250366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96" y="775836"/>
            <a:ext cx="6202299" cy="517504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D5359AE-3215-15A9-D8CB-5988E9E93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0718" y="1105180"/>
            <a:ext cx="5452894" cy="505815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82E136D-3681-AF82-626A-FED023C00CD5}"/>
              </a:ext>
            </a:extLst>
          </p:cNvPr>
          <p:cNvSpPr txBox="1"/>
          <p:nvPr/>
        </p:nvSpPr>
        <p:spPr>
          <a:xfrm>
            <a:off x="6825449" y="766626"/>
            <a:ext cx="245171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证法二：化为上三角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0EEB60A-0614-CB14-F9E9-F1F1BE35D3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518409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42468" y="97734"/>
            <a:ext cx="1586897" cy="4408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DBDF53-DAA6-9524-9361-94F4E6A980DA}"/>
              </a:ext>
            </a:extLst>
          </p:cNvPr>
          <p:cNvSpPr txBox="1"/>
          <p:nvPr/>
        </p:nvSpPr>
        <p:spPr>
          <a:xfrm>
            <a:off x="131883" y="78134"/>
            <a:ext cx="3268265" cy="46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抽象型行列式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756378-1CF1-1C99-9416-8A6D149EE9CC}"/>
              </a:ext>
            </a:extLst>
          </p:cNvPr>
          <p:cNvSpPr txBox="1"/>
          <p:nvPr/>
        </p:nvSpPr>
        <p:spPr>
          <a:xfrm>
            <a:off x="550416" y="803389"/>
            <a:ext cx="10630614" cy="1297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ts val="2200"/>
              </a:lnSpc>
              <a:spcBef>
                <a:spcPts val="600"/>
              </a:spcBef>
              <a:buClr>
                <a:srgbClr val="3472BE"/>
              </a:buClr>
              <a:buFont typeface="Wingdings" panose="05000000000000000000" pitchFamily="2" charset="2"/>
              <a:buChar char="l"/>
            </a:pPr>
            <a:r>
              <a:rPr lang="en-US" altLang="zh-CN" sz="2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题型特点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给你一个方阵,以及它对应的行列式的值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让你求另一个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</a:t>
            </a:r>
            <a:r>
              <a:rPr lang="en-US" altLang="zh-CN" sz="2000" dirty="0" err="1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阵的行列式的值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已知</a:t>
            </a:r>
            <a:r>
              <a:rPr lang="en-US" altLang="zh-CN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|A| </a:t>
            </a:r>
            <a:r>
              <a:rPr lang="zh-CN" altLang="en-US" sz="20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求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|f(A)|</a:t>
            </a:r>
            <a:endParaRPr lang="en-US" altLang="zh-CN" sz="2000" dirty="0"/>
          </a:p>
          <a:p>
            <a:pPr marL="285750" indent="-285750">
              <a:lnSpc>
                <a:spcPts val="2200"/>
              </a:lnSpc>
              <a:spcBef>
                <a:spcPts val="600"/>
              </a:spcBef>
              <a:buClr>
                <a:srgbClr val="3472BE"/>
              </a:buClr>
              <a:buFont typeface="Wingdings" panose="05000000000000000000" pitchFamily="2" charset="2"/>
              <a:buChar char="l"/>
            </a:pP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方法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看到方阵A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立马想到逆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代数余子式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、伴随矩阵等 ，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相关的所有关于行列式的性质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然后把题目给的f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(A) 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做恒等变换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20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结合相关性质代换计算出结果</a:t>
            </a:r>
            <a:endParaRPr lang="zh-CN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383B658-7353-D690-C946-F1E5B3AB7A9E}"/>
                  </a:ext>
                </a:extLst>
              </p:cNvPr>
              <p:cNvSpPr txBox="1"/>
              <p:nvPr/>
            </p:nvSpPr>
            <p:spPr>
              <a:xfrm>
                <a:off x="1040683" y="2713964"/>
                <a:ext cx="10336092" cy="4854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2">
                  <a:spcAft>
                    <a:spcPts val="1000"/>
                  </a:spcAft>
                  <a:tabLst>
                    <a:tab pos="457200" algn="l"/>
                  </a:tabLst>
                </a:pPr>
                <a:r>
                  <a:rPr lang="zh-CN" altLang="en-US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设</a:t>
                </a:r>
                <a:r>
                  <a:rPr lang="en-US" altLang="zh-CN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为三阶方阵</a:t>
                </a:r>
                <a:r>
                  <a:rPr lang="en-US" altLang="zh-CN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且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则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|(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+(2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</m:t>
                    </m:r>
                  </m:oMath>
                </a14:m>
                <a:endParaRPr lang="en-US" altLang="zh-CN" sz="18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B383B658-7353-D690-C946-F1E5B3AB7A9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40683" y="2713964"/>
                <a:ext cx="10336092" cy="485454"/>
              </a:xfrm>
              <a:prstGeom prst="rect">
                <a:avLst/>
              </a:prstGeom>
              <a:blipFill>
                <a:blip r:embed="rId4"/>
                <a:stretch>
                  <a:fillRect b="-625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4984036-73D3-3786-F31B-651807FC63C2}"/>
                  </a:ext>
                </a:extLst>
              </p:cNvPr>
              <p:cNvSpPr txBox="1"/>
              <p:nvPr/>
            </p:nvSpPr>
            <p:spPr>
              <a:xfrm>
                <a:off x="550416" y="3429000"/>
                <a:ext cx="9925691" cy="2609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3">
                  <a:spcAft>
                    <a:spcPts val="1000"/>
                  </a:spcAft>
                  <a:tabLst>
                    <a:tab pos="457200" algn="l"/>
                  </a:tabLst>
                </a:pPr>
                <a:r>
                  <a:rPr lang="zh-CN" altLang="en-US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因为在已知性质中有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altLang="zh-CN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|≠|</m:t>
                    </m:r>
                    <m:r>
                      <a:rPr lang="en-US" altLang="zh-CN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|±|</m:t>
                    </m:r>
                    <m:r>
                      <a:rPr lang="en-US" altLang="zh-CN" sz="18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r>
                  <a:rPr lang="en-US" altLang="zh-CN" dirty="0">
                    <a:solidFill>
                      <a:srgbClr val="FF0000"/>
                    </a:solidFill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| </a:t>
                </a:r>
                <a:r>
                  <a:rPr lang="zh-CN" altLang="en-US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所以不能把以上行列式拆开</a:t>
                </a:r>
                <a:endParaRPr lang="en-US" altLang="zh-CN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3">
                  <a:spcAft>
                    <a:spcPts val="1000"/>
                  </a:spcAft>
                  <a:tabLst>
                    <a:tab pos="457200" algn="l"/>
                  </a:tabLst>
                </a:pPr>
                <a:r>
                  <a:rPr lang="zh-CN" altLang="en-US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得到思路</a:t>
                </a:r>
                <a:r>
                  <a:rPr lang="en-US" altLang="zh-CN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zh-CN" altLang="en-US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使用公式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=|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𝐸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 </m:t>
                    </m:r>
                    <m:r>
                      <a:rPr lang="zh-CN" altLang="en-US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把</a:t>
                </a:r>
                <a:r>
                  <a:rPr lang="en-US" altLang="zh-CN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的逆和</a:t>
                </a:r>
                <a:r>
                  <a:rPr lang="en-US" altLang="zh-CN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的伴随统一为</a:t>
                </a:r>
                <a:r>
                  <a:rPr lang="en-US" altLang="zh-CN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的逆或</a:t>
                </a:r>
                <a:r>
                  <a:rPr lang="en-US" altLang="zh-CN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的伴随</a:t>
                </a:r>
                <a:r>
                  <a:rPr lang="zh-CN" altLang="en-US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zh-CN" altLang="en-US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这里选择统一为</a:t>
                </a:r>
                <a:r>
                  <a:rPr lang="en-US" altLang="zh-CN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的逆 </a:t>
                </a:r>
                <a:endParaRPr lang="en-US" altLang="zh-CN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3">
                  <a:spcAft>
                    <a:spcPts val="1000"/>
                  </a:spcAft>
                  <a:tabLst>
                    <a:tab pos="457200" algn="l"/>
                  </a:tabLst>
                </a:pPr>
                <a:r>
                  <a:rPr lang="zh-CN" altLang="en-US" dirty="0">
                    <a:ea typeface="宋体" panose="02010600030101010101" pitchFamily="2" charset="-122"/>
                    <a:cs typeface="Times New Roman" panose="02020603050405020304" pitchFamily="18" charset="0"/>
                  </a:rPr>
                  <a:t>知识</a:t>
                </a:r>
                <a14:m>
                  <m:oMath xmlns:m="http://schemas.openxmlformats.org/officeDocument/2006/math">
                    <m:r>
                      <a:rPr lang="zh-CN" altLang="en-US" sz="1800" i="1" dirty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点</m:t>
                    </m:r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𝑘𝐴</m:t>
                    </m:r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den>
                    </m:f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𝑘𝐴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𝑘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b="0" i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     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altLang="zh-CN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|A|</a:t>
                </a:r>
                <a:r>
                  <a:rPr lang="zh-CN" altLang="zh-CN" dirty="0"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    ,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|=|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|</m:t>
                        </m:r>
                      </m:den>
                    </m:f>
                  </m:oMath>
                </a14:m>
                <a:endParaRPr lang="en-US" altLang="zh-CN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lvl="3">
                  <a:spcAft>
                    <a:spcPts val="1000"/>
                  </a:spcAft>
                  <a:tabLst>
                    <a:tab pos="457200" algn="l"/>
                  </a:tabLst>
                </a:pPr>
                <a14:m>
                  <m:oMath xmlns:m="http://schemas.openxmlformats.org/officeDocument/2006/math">
                    <m:r>
                      <a:rPr lang="en-US" altLang="zh-CN" sz="18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|(</m:t>
                    </m:r>
                    <m:f>
                      <m:f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+(2</m:t>
                    </m:r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18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18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|=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|(</m:t>
                    </m:r>
                    <m:f>
                      <m:f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3−1</m:t>
                        </m:r>
                      </m:sup>
                    </m:sSup>
                    <m:r>
                      <m:rPr>
                        <m:nor/>
                      </m:rPr>
                      <a:rPr lang="en-US" altLang="zh-CN" dirty="0"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en-US" altLang="zh-CN" dirty="0"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A</m:t>
                    </m:r>
                    <m:r>
                      <m:rPr>
                        <m:nor/>
                      </m:rPr>
                      <a:rPr lang="en-US" altLang="zh-CN" dirty="0">
                        <a:latin typeface="Cambria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|</m:t>
                    </m:r>
                    <m:r>
                      <m:rPr>
                        <m:nor/>
                      </m:rPr>
                      <a:rPr lang="zh-CN" altLang="zh-CN" dirty="0"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)|</m:t>
                    </m:r>
                  </m:oMath>
                </a14:m>
                <a:r>
                  <a:rPr lang="en-US" altLang="zh-CN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dirty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i="1" dirty="0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altLang="zh-CN" dirty="0">
                                    <a:latin typeface="Cambria Math" panose="02040503050406030204" pitchFamily="18" charset="0"/>
                                  </a:rPr>
                                  <m:t>17</m:t>
                                </m:r>
                              </m:num>
                              <m:den>
                                <m:r>
                                  <a:rPr lang="en-US" altLang="zh-CN" i="0" dirty="0">
                                    <a:latin typeface="Cambria Math" panose="02040503050406030204" pitchFamily="18" charset="0"/>
                                  </a:rPr>
                                  <m:t>6</m:t>
                                </m:r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i="0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 i="0" dirty="0">
                        <a:latin typeface="Cambria Math" panose="02040503050406030204" pitchFamily="18" charset="0"/>
                      </a:rPr>
                      <m:t>×3</m:t>
                    </m:r>
                  </m:oMath>
                </a14:m>
                <a:endParaRPr lang="en-US" altLang="zh-CN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54984036-73D3-3786-F31B-651807FC63C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0416" y="3429000"/>
                <a:ext cx="9925691" cy="2609048"/>
              </a:xfrm>
              <a:prstGeom prst="rect">
                <a:avLst/>
              </a:prstGeom>
              <a:blipFill>
                <a:blip r:embed="rId5"/>
                <a:stretch>
                  <a:fillRect t="-1874" r="-276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30DEA37-9D1A-06F0-14D5-4CA0E954F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4358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206957" y="226997"/>
            <a:ext cx="1586897" cy="4408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DBDF53-DAA6-9524-9361-94F4E6A980DA}"/>
              </a:ext>
            </a:extLst>
          </p:cNvPr>
          <p:cNvSpPr txBox="1"/>
          <p:nvPr/>
        </p:nvSpPr>
        <p:spPr>
          <a:xfrm>
            <a:off x="114128" y="226997"/>
            <a:ext cx="69465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代数余子式的计算</a:t>
            </a:r>
            <a:r>
              <a:rPr lang="zh-CN" altLang="en-US" sz="2400" b="1" dirty="0">
                <a:solidFill>
                  <a:srgbClr val="FF0000"/>
                </a:solidFill>
              </a:rPr>
              <a:t>（代入法计算）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50E9384-CC9E-C916-9DAC-BEEB471FFF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8306" y="1078393"/>
            <a:ext cx="5943496" cy="160607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6AA030F-639E-0010-6D1A-8966CC3409D6}"/>
              </a:ext>
            </a:extLst>
          </p:cNvPr>
          <p:cNvSpPr txBox="1"/>
          <p:nvPr/>
        </p:nvSpPr>
        <p:spPr>
          <a:xfrm>
            <a:off x="415130" y="893727"/>
            <a:ext cx="1460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第一章习题</a:t>
            </a:r>
            <a:r>
              <a:rPr lang="en-US" altLang="zh-CN" dirty="0"/>
              <a:t>9</a:t>
            </a:r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D3B445AD-B8C5-8930-AAA7-0D8DEB5CE1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98306" y="2684467"/>
            <a:ext cx="6617414" cy="336178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8AE32C-C4C9-B196-FC15-34CE4C687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94404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114128" y="226997"/>
            <a:ext cx="3268265" cy="46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代数余子式的计算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6591AD8-BD2C-1AC1-3962-A21E1695536E}"/>
                  </a:ext>
                </a:extLst>
              </p:cNvPr>
              <p:cNvSpPr txBox="1"/>
              <p:nvPr/>
            </p:nvSpPr>
            <p:spPr>
              <a:xfrm>
                <a:off x="926184" y="3946299"/>
                <a:ext cx="10885601" cy="16669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2019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 </a:t>
                </a:r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考研真题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）设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 =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的（</a:t>
                </a:r>
                <a:r>
                  <a:rPr lang="en-US" altLang="zh-CN" sz="1800" dirty="0" err="1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i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j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）元的代数余子式记作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ij</m:t>
                        </m:r>
                      </m:sub>
                    </m:sSub>
                    <m:r>
                      <a:rPr lang="zh-CN" altLang="en-US" sz="1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求：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altLang="zh-CN" sz="1800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A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11</m:t>
                          </m:r>
                        </m:sub>
                      </m:sSub>
                      <m:r>
                        <a:rPr lang="en-US" altLang="zh-CN" sz="1800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−</m:t>
                      </m:r>
                      <m:sSub>
                        <m:sSubPr>
                          <m:ctrlP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12</m:t>
                          </m:r>
                        </m:sub>
                      </m:sSub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86591AD8-BD2C-1AC1-3962-A21E1695536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6184" y="3946299"/>
                <a:ext cx="10885601" cy="1666931"/>
              </a:xfrm>
              <a:prstGeom prst="rect">
                <a:avLst/>
              </a:prstGeom>
              <a:blipFill>
                <a:blip r:embed="rId4"/>
                <a:stretch>
                  <a:fillRect l="-5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文本框 4">
            <a:extLst>
              <a:ext uri="{FF2B5EF4-FFF2-40B4-BE49-F238E27FC236}">
                <a16:creationId xmlns:a16="http://schemas.microsoft.com/office/drawing/2014/main" id="{8662253C-F5F4-365A-CC01-26A21EDF247C}"/>
              </a:ext>
            </a:extLst>
          </p:cNvPr>
          <p:cNvSpPr txBox="1"/>
          <p:nvPr/>
        </p:nvSpPr>
        <p:spPr>
          <a:xfrm>
            <a:off x="9398524" y="5563991"/>
            <a:ext cx="1470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答案：</a:t>
            </a:r>
            <a:r>
              <a:rPr lang="en-US" altLang="zh-CN" dirty="0">
                <a:solidFill>
                  <a:srgbClr val="FF0000"/>
                </a:solidFill>
              </a:rPr>
              <a:t>-4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6F5ECB2-CFFF-3BB6-8081-7DEA5416F3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6184" y="924677"/>
            <a:ext cx="8745648" cy="19575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D061D06B-4D97-78C3-5219-5CF46BF4B0E8}"/>
              </a:ext>
            </a:extLst>
          </p:cNvPr>
          <p:cNvSpPr txBox="1"/>
          <p:nvPr/>
        </p:nvSpPr>
        <p:spPr>
          <a:xfrm>
            <a:off x="9398524" y="3610466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答案：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8041C2A-50DF-AEFA-58A0-AD85145DCC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6567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26A0C1F-0933-4170-8A4B-610FA85FA48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6CA285-63E1-4BC2-89B5-2FF44E44FF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22586-9566-4FD8-863F-C2352A668C3D}"/>
              </a:ext>
            </a:extLst>
          </p:cNvPr>
          <p:cNvSpPr txBox="1"/>
          <p:nvPr/>
        </p:nvSpPr>
        <p:spPr>
          <a:xfrm>
            <a:off x="4017296" y="3236758"/>
            <a:ext cx="5110930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300" spc="2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矩阵及其运算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6A9FC9-7342-4570-AEC7-EFB41B0235BB}"/>
              </a:ext>
            </a:extLst>
          </p:cNvPr>
          <p:cNvSpPr/>
          <p:nvPr/>
        </p:nvSpPr>
        <p:spPr>
          <a:xfrm>
            <a:off x="5410200" y="1562100"/>
            <a:ext cx="1325880" cy="1325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02</a:t>
            </a:r>
            <a:endParaRPr lang="zh-CN" altLang="en-US" sz="4000" dirty="0"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748E6F-0EFB-443C-9FF6-7C10526EAD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85" y="5856092"/>
            <a:ext cx="2196582" cy="61016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73966C0-B86F-0C30-DDB6-0DDEBD36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53883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26A0C1F-0933-4170-8A4B-610FA85FA48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6CA285-63E1-4BC2-89B5-2FF44E44FF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22586-9566-4FD8-863F-C2352A668C3D}"/>
              </a:ext>
            </a:extLst>
          </p:cNvPr>
          <p:cNvSpPr txBox="1"/>
          <p:nvPr/>
        </p:nvSpPr>
        <p:spPr>
          <a:xfrm>
            <a:off x="3692585" y="3168609"/>
            <a:ext cx="4761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5300" spc="2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行列式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6A9FC9-7342-4570-AEC7-EFB41B0235BB}"/>
              </a:ext>
            </a:extLst>
          </p:cNvPr>
          <p:cNvSpPr/>
          <p:nvPr/>
        </p:nvSpPr>
        <p:spPr>
          <a:xfrm>
            <a:off x="5410200" y="1562100"/>
            <a:ext cx="1325880" cy="1325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01</a:t>
            </a:r>
            <a:endParaRPr lang="zh-CN" altLang="en-US" sz="4000" dirty="0"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748E6F-0EFB-443C-9FF6-7C10526EAD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7285" y="5856092"/>
            <a:ext cx="2196582" cy="61016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153A64E-F775-5A14-4348-70D506FA7D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3493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114128" y="226997"/>
            <a:ext cx="3268265" cy="46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知识结构网络图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C23E277-8256-8BEA-19D4-1DF784C0BE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546" y="961057"/>
            <a:ext cx="9096866" cy="5474462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E21F4A81-759B-251D-D485-07B797F57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506152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8E9040E-6528-0D59-C183-7CB276B63B2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167" y="803390"/>
            <a:ext cx="8871722" cy="5655281"/>
          </a:xfrm>
          <a:prstGeom prst="rect">
            <a:avLst/>
          </a:prstGeom>
        </p:spPr>
      </p:pic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114128" y="226997"/>
            <a:ext cx="3268265" cy="46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知识结构网络图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7D924C-53C0-DBB2-38F0-BA31FE386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57780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3268265" cy="46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主要公式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AB910C-B2D8-E64A-F7F7-CC8FA3BCF6F7}"/>
                  </a:ext>
                </a:extLst>
              </p:cNvPr>
              <p:cNvSpPr txBox="1"/>
              <p:nvPr/>
            </p:nvSpPr>
            <p:spPr>
              <a:xfrm>
                <a:off x="402756" y="852107"/>
                <a:ext cx="6096000" cy="28160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矩阵转置</a:t>
                </a:r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: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   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为任意矩阵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𝐴𝐵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   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为任意矩阵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𝑘𝐴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   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为任意矩阵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|=|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|   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为方阵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   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为同型的任意矩阵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   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为方阵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   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为方阵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8BAB910C-B2D8-E64A-F7F7-CC8FA3BCF6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56" y="852107"/>
                <a:ext cx="6096000" cy="2816092"/>
              </a:xfrm>
              <a:prstGeom prst="rect">
                <a:avLst/>
              </a:prstGeom>
              <a:blipFill>
                <a:blip r:embed="rId4"/>
                <a:stretch>
                  <a:fillRect l="-800" t="-173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473886B-2B1B-3E41-C5EB-8F6AEFFB25C8}"/>
                  </a:ext>
                </a:extLst>
              </p:cNvPr>
              <p:cNvSpPr txBox="1"/>
              <p:nvPr/>
            </p:nvSpPr>
            <p:spPr>
              <a:xfrm>
                <a:off x="6721561" y="988056"/>
                <a:ext cx="6096000" cy="184871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方阵</a:t>
                </a:r>
                <a:r>
                  <a:rPr lang="en-US" altLang="zh-CN" sz="18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行列式</a:t>
                </a:r>
                <a:endParaRPr lang="en-US" altLang="zh-CN" dirty="0"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d>
                      <m:dPr>
                        <m:begChr m:val="{"/>
                        <m:endChr m:val=""/>
                        <m:ctrlPr>
                          <a:rPr lang="zh-CN" altLang="zh-CN" sz="18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1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𝐴𝐵</m:t>
                              </m:r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|=|</m:t>
                              </m:r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||</m:t>
                              </m:r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𝑘𝐴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|=</m:t>
                              </m:r>
                              <m:sSup>
                                <m:sSupPr>
                                  <m:ctrlPr>
                                    <a:rPr lang="zh-CN" altLang="zh-CN" sz="18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e>
                                <m:sup>
                                  <m:r>
                                    <a:rPr lang="en-US" altLang="zh-CN" sz="1800" b="0" i="1" smtClean="0">
                                      <a:solidFill>
                                        <a:srgbClr val="FF0000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𝑛</m:t>
                                  </m:r>
                                </m:sup>
                              </m:sSup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1800" i="1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sSup>
                                <m:sSup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𝐴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|=|</m:t>
                              </m:r>
                              <m:r>
                                <a:rPr lang="en-US" altLang="zh-CN" sz="1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sSup>
                                <m:sSupPr>
                                  <m:ctrlPr>
                                    <a:rPr lang="zh-CN" altLang="zh-CN" sz="1800" i="1"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|</m:t>
                                  </m:r>
                                </m:e>
                                <m:sup>
                                  <m:r>
                                    <a:rPr lang="en-US" altLang="zh-CN" sz="1800" i="1">
                                      <a:effectLst/>
                                      <a:latin typeface="Cambria Math" panose="02040503050406030204" pitchFamily="18" charset="0"/>
                                      <a:ea typeface="宋体" panose="02010600030101010101" pitchFamily="2" charset="-122"/>
                                      <a:cs typeface="Times New Roman" panose="02020603050405020304" pitchFamily="18" charset="0"/>
                                    </a:rPr>
                                    <m:t>𝑘</m:t>
                                  </m:r>
                                </m:sup>
                              </m:sSup>
                            </m:e>
                          </m:mr>
                          <m:mr>
                            <m:e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±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|≠|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𝐴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|±|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𝐵</m:t>
                              </m:r>
                              <m:r>
                                <a:rPr lang="en-US" altLang="zh-CN" sz="1800" i="1" smtClean="0">
                                  <a:solidFill>
                                    <a:srgbClr val="FF0000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|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1473886B-2B1B-3E41-C5EB-8F6AEFFB25C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61" y="988056"/>
                <a:ext cx="6096000" cy="1848711"/>
              </a:xfrm>
              <a:prstGeom prst="rect">
                <a:avLst/>
              </a:prstGeom>
              <a:blipFill>
                <a:blip r:embed="rId5"/>
                <a:stretch>
                  <a:fillRect l="-900" t="-231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D90B7E-B773-0723-668A-F5599F4B2E3A}"/>
                  </a:ext>
                </a:extLst>
              </p:cNvPr>
              <p:cNvSpPr txBox="1"/>
              <p:nvPr/>
            </p:nvSpPr>
            <p:spPr>
              <a:xfrm>
                <a:off x="402756" y="3669371"/>
                <a:ext cx="6096000" cy="304192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 err="1"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方阵</a:t>
                </a:r>
                <a:r>
                  <a:rPr lang="en-US" altLang="zh-CN" sz="18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可逆</a:t>
                </a:r>
                <a:r>
                  <a:rPr lang="zh-CN" altLang="en-US" dirty="0"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sz="18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关于逆的</a:t>
                </a:r>
                <a:r>
                  <a:rPr lang="zh-CN" altLang="en-US" sz="18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公式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𝐴𝐵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𝑘𝐴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den>
                                </m:f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|=|</m:t>
                                </m:r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</m:t>
                                    </m:r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AD90B7E-B773-0723-668A-F5599F4B2E3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56" y="3669371"/>
                <a:ext cx="6096000" cy="3041923"/>
              </a:xfrm>
              <a:prstGeom prst="rect">
                <a:avLst/>
              </a:prstGeom>
              <a:blipFill>
                <a:blip r:embed="rId6"/>
                <a:stretch>
                  <a:fillRect l="-800" t="-160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17E602-D142-9497-25B8-DAB47CD5FDF5}"/>
                  </a:ext>
                </a:extLst>
              </p:cNvPr>
              <p:cNvSpPr txBox="1"/>
              <p:nvPr/>
            </p:nvSpPr>
            <p:spPr>
              <a:xfrm>
                <a:off x="6721561" y="3379596"/>
                <a:ext cx="6156250" cy="336970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800" dirty="0" err="1">
                    <a:solidFill>
                      <a:srgbClr val="FF0000"/>
                    </a:solidFill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方阵</a:t>
                </a:r>
                <a:r>
                  <a:rPr lang="en-US" altLang="zh-CN" sz="18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的伴随矩阵</a:t>
                </a: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=|</m:t>
                                </m:r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𝐸</m:t>
                                </m:r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   </m:t>
                                </m:r>
                                <m:r>
                                  <a:rPr lang="en-US" altLang="zh-CN" sz="1800" i="1" smtClean="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无条件成立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=|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−2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𝐴𝐵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𝑘𝐴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|=|</m:t>
                                </m:r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≠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</m:e>
                            </m:mr>
                            <m:mr>
                              <m:e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lang="zh-CN" altLang="zh-CN" sz="1800" i="1" smtClean="0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num>
                                  <m:den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  <m:r>
                                      <a:rPr lang="en-US" altLang="zh-CN" sz="1800" i="1">
                                        <a:solidFill>
                                          <a:srgbClr val="FF0000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|</m:t>
                                    </m:r>
                                  </m:den>
                                </m:f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=(</m:t>
                                </m:r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∗</m:t>
                                    </m:r>
                                  </m:sup>
                                </m:sSup>
                                <m:sSup>
                                  <m:sSup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)</m:t>
                                    </m:r>
                                  </m:e>
                                  <m:sup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𝑘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8717E602-D142-9497-25B8-DAB47CD5FDF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21561" y="3379596"/>
                <a:ext cx="6156250" cy="3369705"/>
              </a:xfrm>
              <a:prstGeom prst="rect">
                <a:avLst/>
              </a:prstGeom>
              <a:blipFill>
                <a:blip r:embed="rId7"/>
                <a:stretch>
                  <a:fillRect l="-891" t="-12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B974814-83CF-3939-4356-B9D5EFEC14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00855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366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矩阵的运算法则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ECCE61-0EE5-E906-DD16-3A4F846A6BE2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0795129-4FA1-6522-9333-DFB7F5F3B9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2504" y="1303134"/>
            <a:ext cx="7856698" cy="197467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31D4E40-1889-7C14-A152-3E16143156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504" y="3786783"/>
            <a:ext cx="6601232" cy="240546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C60D5B2-5B83-A8DF-772F-D44B5B533C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4334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911C813-1619-65B2-9D0F-2F0C04EC0F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524" y="1409965"/>
            <a:ext cx="6044134" cy="4189558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D2B3DAD1-3863-E42D-7A9A-B9B3ADDBD42D}"/>
              </a:ext>
            </a:extLst>
          </p:cNvPr>
          <p:cNvSpPr txBox="1"/>
          <p:nvPr/>
        </p:nvSpPr>
        <p:spPr>
          <a:xfrm>
            <a:off x="635555" y="431332"/>
            <a:ext cx="366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分块矩阵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CC40EAB9-8413-644F-3A31-5D19BDD682F2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969548" y="475907"/>
            <a:ext cx="1586897" cy="440804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A4BFC5C-DD34-B468-0ED1-1AB998E70B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43355"/>
            <a:ext cx="5410669" cy="4122777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6E4FC21-794B-154D-8BC8-8A50FEED55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77989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3268265" cy="4604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矩阵秩的性质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41C7431-1D71-CD98-EC5A-64F93EA9C45D}"/>
                  </a:ext>
                </a:extLst>
              </p:cNvPr>
              <p:cNvSpPr txBox="1"/>
              <p:nvPr/>
            </p:nvSpPr>
            <p:spPr>
              <a:xfrm>
                <a:off x="-317316" y="447284"/>
                <a:ext cx="7230140" cy="446910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≠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⇔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)≥1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=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⇔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)=0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𝑚𝑛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𝐵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𝑛𝑠</m:t>
                                    </m:r>
                                  </m:sub>
                                </m:sSub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若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)=0⇒</m:t>
                                </m:r>
                                <m:d>
                                  <m:dPr>
                                    <m:begChr m:val="{"/>
                                    <m:endChr m:val=""/>
                                    <m:ctrlPr>
                                      <a:rPr lang="zh-CN" altLang="zh-CN" sz="18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m>
                                      <m:mPr>
                                        <m:plcHide m:val="on"/>
                                        <m:mcs>
                                          <m:mc>
                                            <m:mcPr>
                                              <m:count m:val="1"/>
                                              <m:mcJc m:val="center"/>
                                            </m:mcPr>
                                          </m:mc>
                                        </m:mcs>
                                        <m:ctrlPr>
                                          <a:rPr lang="zh-CN" altLang="zh-CN" sz="18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mPr>
                                      <m:mr>
                                        <m:e>
                                          <m:r>
                                            <a:rPr lang="en-US" altLang="zh-CN" sz="1800" i="1" smtClean="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800" i="1" smtClean="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1800" i="1" smtClean="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𝐴</m:t>
                                          </m:r>
                                          <m:r>
                                            <a:rPr lang="en-US" altLang="zh-CN" sz="1800" i="1" smtClean="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)+</m:t>
                                          </m:r>
                                          <m:r>
                                            <a:rPr lang="en-US" altLang="zh-CN" sz="1800" i="1" smtClean="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𝑟</m:t>
                                          </m:r>
                                          <m:r>
                                            <a:rPr lang="en-US" altLang="zh-CN" sz="1800" i="1" smtClean="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(</m:t>
                                          </m:r>
                                          <m:r>
                                            <a:rPr lang="en-US" altLang="zh-CN" sz="1800" i="1" smtClean="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en-US" altLang="zh-CN" sz="1800" i="1" smtClean="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)≤</m:t>
                                          </m:r>
                                          <m:r>
                                            <a:rPr lang="en-US" altLang="zh-CN" sz="1800" i="1" smtClean="0">
                                              <a:solidFill>
                                                <a:srgbClr val="FF0000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𝑛</m:t>
                                          </m:r>
                                        </m:e>
                                      </m:mr>
                                      <m:mr>
                                        <m:e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𝐵</m:t>
                                          </m:r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的列向量全部是</m:t>
                                          </m:r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𝐴𝑥</m:t>
                                          </m:r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=</m:t>
                                          </m:r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𝑂</m:t>
                                          </m:r>
                                          <m:r>
                                            <a:rPr lang="en-US" altLang="zh-CN" sz="1800" i="1">
                                              <a:effectLst/>
                                              <a:latin typeface="Cambria Math" panose="02040503050406030204" pitchFamily="18" charset="0"/>
                                              <a:ea typeface="宋体" panose="02010600030101010101" pitchFamily="2" charset="-122"/>
                                              <a:cs typeface="Times New Roman" panose="02020603050405020304" pitchFamily="18" charset="0"/>
                                            </a:rPr>
                                            <m:t>的解</m:t>
                                          </m:r>
                                        </m:e>
                                      </m:mr>
                                    </m:m>
                                  </m:e>
                                </m:d>
                              </m:e>
                            </m:mr>
                            <m:mr>
                              <m:e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±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)≤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)+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若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均为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阶方阵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)≥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)+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)−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𝑚𝑎𝑥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{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),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)}≤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)≤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)+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0≤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b>
                        <m:sSubPr>
                          <m:ctrlPr>
                            <a:rPr lang="zh-CN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b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𝑚𝑛</m:t>
                          </m:r>
                        </m:sub>
                      </m:sSub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)≤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𝑚𝑖𝑛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sz="180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 smtClean="0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)  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若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800" i="1"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𝑂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则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𝑂</m:t>
                      </m:r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𝑘𝐴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)  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≠0</m:t>
                      </m:r>
                    </m:oMath>
                  </m:oMathPara>
                </a14:m>
                <a:endParaRPr lang="zh-CN" altLang="zh-CN" sz="180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𝐴𝐵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)≤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𝑚𝑖𝑛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),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)}</m:t>
                      </m:r>
                    </m:oMath>
                  </m:oMathPara>
                </a14:m>
                <a:endParaRPr lang="zh-CN" altLang="zh-CN" sz="180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3" name="文本框 2">
                <a:extLst>
                  <a:ext uri="{FF2B5EF4-FFF2-40B4-BE49-F238E27FC236}">
                    <a16:creationId xmlns:a16="http://schemas.microsoft.com/office/drawing/2014/main" id="{941C7431-1D71-CD98-EC5A-64F93EA9C45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317316" y="447284"/>
                <a:ext cx="7230140" cy="446910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080DAB9-4793-2B8C-70BB-AAB91B772340}"/>
                  </a:ext>
                </a:extLst>
              </p:cNvPr>
              <p:cNvSpPr txBox="1"/>
              <p:nvPr/>
            </p:nvSpPr>
            <p:spPr>
              <a:xfrm>
                <a:off x="6237767" y="2196624"/>
                <a:ext cx="5706141" cy="32188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zh-CN" altLang="zh-CN" sz="1800" i="1" smtClean="0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若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可逆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若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可逆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,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𝐴𝐵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)=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𝑟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(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 smtClean="0">
                                    <a:solidFill>
                                      <a:srgbClr val="FF0000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综上一个矩阵乘以一个逆矩阵的秩等于它本身的</m:t>
                                </m:r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秩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altLang="zh-CN" i="1" dirty="0"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altLang="zh-CN" sz="1800" i="1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endParaRPr lang="en-US" altLang="zh-CN" sz="1800" i="1" dirty="0"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𝐺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为列满秩</m:t>
                      </m:r>
                      <m:r>
                        <a:rPr lang="zh-CN" altLang="en-US" i="1"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，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𝐻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为行满秩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则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𝐺𝐴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𝐴𝐻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zh-CN" sz="1800" i="1"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zh-CN" sz="1800" i="1"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𝐴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e>
                              <m:e>
                                <m:r>
                                  <a:rPr lang="en-US" altLang="zh-CN" sz="18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𝑂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)+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sz="1800" i="1"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F080DAB9-4793-2B8C-70BB-AAB91B7723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37767" y="2196624"/>
                <a:ext cx="5706141" cy="3218895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AED86C1-0CC1-7E28-124D-9A46E5643540}"/>
                  </a:ext>
                </a:extLst>
              </p:cNvPr>
              <p:cNvSpPr txBox="1"/>
              <p:nvPr/>
            </p:nvSpPr>
            <p:spPr>
              <a:xfrm>
                <a:off x="1502395" y="5038447"/>
                <a:ext cx="2906235" cy="97661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∗</m:t>
                              </m:r>
                            </m:sup>
                          </m:sSup>
                        </m:e>
                      </m:d>
                      <m:r>
                        <a:rPr lang="zh-CN" alt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{"/>
                          <m:endChr m:val=""/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2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1,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0,</m:t>
                                </m:r>
                              </m:e>
                              <m:e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𝑟</m:t>
                                </m:r>
                                <m:d>
                                  <m:dPr>
                                    <m:ctrlP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zh-CN" altLang="en-US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</m:d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&lt;</m:t>
                                </m:r>
                                <m:r>
                                  <a:rPr lang="zh-CN" altLang="en-US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8AED86C1-0CC1-7E28-124D-9A46E56435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02395" y="5038447"/>
                <a:ext cx="2906235" cy="976614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890A70-67B5-D093-8254-40612EA45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1469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366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关于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次方问题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C9C7670-3D21-0AB6-BFB7-AB028B572F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748" y="2011848"/>
            <a:ext cx="6845089" cy="459144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B6ECCE61-0EE5-E906-DD16-3A4F846A6BE2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48A92B-9496-E345-F937-5A946DCFC28D}"/>
                  </a:ext>
                </a:extLst>
              </p:cNvPr>
              <p:cNvSpPr txBox="1"/>
              <p:nvPr/>
            </p:nvSpPr>
            <p:spPr>
              <a:xfrm>
                <a:off x="480767" y="1066266"/>
                <a:ext cx="6102633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zh-CN" altLang="en-US" dirty="0"/>
                  <a:t>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类型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：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dirty="0"/>
                  <a:t>先求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然后利用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∧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n</m:t>
                        </m:r>
                      </m:sup>
                    </m:sSup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计算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48A92B-9496-E345-F937-5A946DCF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066266"/>
                <a:ext cx="6102633" cy="369332"/>
              </a:xfrm>
              <a:prstGeom prst="rect">
                <a:avLst/>
              </a:prstGeom>
              <a:blipFill>
                <a:blip r:embed="rId5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BC8A5737-9679-F93D-C93A-2AD299C71F72}"/>
              </a:ext>
            </a:extLst>
          </p:cNvPr>
          <p:cNvSpPr txBox="1"/>
          <p:nvPr/>
        </p:nvSpPr>
        <p:spPr>
          <a:xfrm>
            <a:off x="2055043" y="1539057"/>
            <a:ext cx="1621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第</a:t>
            </a:r>
            <a:r>
              <a:rPr lang="en-US" altLang="zh-CN" dirty="0"/>
              <a:t>2</a:t>
            </a:r>
            <a:r>
              <a:rPr lang="zh-CN" altLang="en-US" dirty="0"/>
              <a:t>章习题</a:t>
            </a:r>
            <a:r>
              <a:rPr lang="en-US" altLang="zh-CN" dirty="0"/>
              <a:t>21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0772CB-D098-34CC-E584-BE4F057036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8293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366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关于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次方问题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ECCE61-0EE5-E906-DD16-3A4F846A6BE2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48A92B-9496-E345-F937-5A946DCFC28D}"/>
                  </a:ext>
                </a:extLst>
              </p:cNvPr>
              <p:cNvSpPr txBox="1"/>
              <p:nvPr/>
            </p:nvSpPr>
            <p:spPr>
              <a:xfrm>
                <a:off x="480767" y="1066266"/>
                <a:ext cx="6756721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直接求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类型</m:t>
                    </m:r>
                  </m:oMath>
                </a14:m>
                <a:r>
                  <a:rPr lang="zh-CN" altLang="en-US" dirty="0"/>
                  <a:t>：先计算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、</m:t>
                    </m:r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得到特殊值或者规律以后计算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48A92B-9496-E345-F937-5A946DCF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066266"/>
                <a:ext cx="6756721" cy="369332"/>
              </a:xfrm>
              <a:prstGeom prst="rect">
                <a:avLst/>
              </a:prstGeom>
              <a:blipFill>
                <a:blip r:embed="rId4"/>
                <a:stretch>
                  <a:fillRect l="-361"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18739E5-3CFA-7A87-5643-3F95C3A0CEDD}"/>
                  </a:ext>
                </a:extLst>
              </p:cNvPr>
              <p:cNvSpPr txBox="1"/>
              <p:nvPr/>
            </p:nvSpPr>
            <p:spPr>
              <a:xfrm>
                <a:off x="1286635" y="2178143"/>
                <a:ext cx="3275938" cy="554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zh-CN" altLang="en-US" sz="1800" i="1" dirty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设</m:t>
                    </m:r>
                  </m:oMath>
                </a14:m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3 1</m:t>
                            </m:r>
                          </m: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3</m:t>
                            </m:r>
                          </m:e>
                        </m:eqArr>
                      </m:e>
                    </m:d>
                    <m:r>
                      <a:rPr lang="zh-CN" altLang="en-US" sz="1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，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50</m:t>
                        </m:r>
                      </m:sup>
                    </m:sSup>
                    <m:r>
                      <a:rPr lang="zh-CN" altLang="en-US" sz="1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和</m:t>
                    </m:r>
                    <m:sSup>
                      <m:sSupPr>
                        <m:ctrlPr>
                          <a:rPr lang="en-US" altLang="zh-CN" sz="180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1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1800" b="0" i="1" dirty="0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51</m:t>
                        </m:r>
                      </m:sup>
                    </m:sSup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518739E5-3CFA-7A87-5643-3F95C3A0CED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86635" y="2178143"/>
                <a:ext cx="3275938" cy="55425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图片 9">
            <a:extLst>
              <a:ext uri="{FF2B5EF4-FFF2-40B4-BE49-F238E27FC236}">
                <a16:creationId xmlns:a16="http://schemas.microsoft.com/office/drawing/2014/main" id="{284982A0-6F1F-7729-554E-88D9259D9EE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60688" y="2359646"/>
            <a:ext cx="4427604" cy="333022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0F3FEA7F-394C-455F-4E37-158ADE34885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147" y="3253078"/>
            <a:ext cx="6578140" cy="2174036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B0A6BBD-0659-852C-C16E-B875061887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325554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366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关于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次方问题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B6ECCE61-0EE5-E906-DD16-3A4F846A6BE2}"/>
              </a:ext>
            </a:extLst>
          </p:cNvPr>
          <p:cNvSpPr txBox="1"/>
          <p:nvPr/>
        </p:nvSpPr>
        <p:spPr>
          <a:xfrm>
            <a:off x="5637229" y="2974156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48A92B-9496-E345-F937-5A946DCFC28D}"/>
                  </a:ext>
                </a:extLst>
              </p:cNvPr>
              <p:cNvSpPr txBox="1"/>
              <p:nvPr/>
            </p:nvSpPr>
            <p:spPr>
              <a:xfrm>
                <a:off x="480767" y="1066266"/>
                <a:ext cx="7718844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en-US" altLang="zh-CN" i="1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=∧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，求</m:t>
                    </m:r>
                    <m:r>
                      <a:rPr lang="zh-CN" altLang="en-US" i="1" smtClean="0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函数类型</m:t>
                    </m:r>
                  </m:oMath>
                </a14:m>
                <a:r>
                  <a:rPr lang="zh-CN" altLang="en-US" dirty="0"/>
                  <a:t>：先求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dirty="0"/>
                  <a:t>然后利用</a:t>
                </a:r>
                <a14:m>
                  <m:oMath xmlns:m="http://schemas.openxmlformats.org/officeDocument/2006/math"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𝑃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𝜑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∧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)</m:t>
                    </m:r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𝑃</m:t>
                        </m:r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r>
                      <a:rPr lang="zh-CN" altLang="en-US" i="1">
                        <a:latin typeface="Cambria Math" panose="02040503050406030204" pitchFamily="18" charset="0"/>
                      </a:rPr>
                      <m:t>计算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5A48A92B-9496-E345-F937-5A946DCFC28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0767" y="1066266"/>
                <a:ext cx="7718844" cy="369332"/>
              </a:xfrm>
              <a:prstGeom prst="rect">
                <a:avLst/>
              </a:prstGeom>
              <a:blipFill>
                <a:blip r:embed="rId4"/>
                <a:stretch>
                  <a:fillRect t="-10000" b="-2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图片 2">
            <a:extLst>
              <a:ext uri="{FF2B5EF4-FFF2-40B4-BE49-F238E27FC236}">
                <a16:creationId xmlns:a16="http://schemas.microsoft.com/office/drawing/2014/main" id="{65183AAD-F44E-993B-8463-E506AAC1C2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2815" y="1571742"/>
            <a:ext cx="6169928" cy="506635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72058B2E-4FB9-49ED-962E-9A313007D4F2}"/>
              </a:ext>
            </a:extLst>
          </p:cNvPr>
          <p:cNvCxnSpPr/>
          <p:nvPr/>
        </p:nvCxnSpPr>
        <p:spPr>
          <a:xfrm>
            <a:off x="7060676" y="2469823"/>
            <a:ext cx="1932495" cy="86726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EF6DF74-E558-4499-A2D3-0E995C7D766C}"/>
                  </a:ext>
                </a:extLst>
              </p:cNvPr>
              <p:cNvSpPr txBox="1"/>
              <p:nvPr/>
            </p:nvSpPr>
            <p:spPr>
              <a:xfrm>
                <a:off x="9248776" y="3337088"/>
                <a:ext cx="2558382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rgbClr val="FF0000"/>
                    </a:solidFill>
                  </a:rPr>
                  <a:t>注意是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5E</a:t>
                </a:r>
                <a:r>
                  <a:rPr lang="zh-CN" altLang="en-US" dirty="0">
                    <a:solidFill>
                      <a:srgbClr val="FF0000"/>
                    </a:solidFill>
                  </a:rPr>
                  <a:t>，所以计算的时候不能代入成</a:t>
                </a:r>
                <a:r>
                  <a:rPr lang="en-US" altLang="zh-CN" dirty="0">
                    <a:solidFill>
                      <a:srgbClr val="FF0000"/>
                    </a:solidFill>
                  </a:rPr>
                  <a:t>5</a:t>
                </a:r>
                <a14:m>
                  <m:oMath xmlns:m="http://schemas.openxmlformats.org/officeDocument/2006/math">
                    <m:r>
                      <a:rPr lang="en-US" altLang="zh-CN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∧</m:t>
                    </m:r>
                  </m:oMath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EEF6DF74-E558-4499-A2D3-0E995C7D766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48776" y="3337088"/>
                <a:ext cx="2558382" cy="646331"/>
              </a:xfrm>
              <a:prstGeom prst="rect">
                <a:avLst/>
              </a:prstGeom>
              <a:blipFill>
                <a:blip r:embed="rId6"/>
                <a:stretch>
                  <a:fillRect l="-1905" t="-4717" b="-141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E59AA36-5689-B364-F6EA-9E9F828028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71608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366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关于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次方问题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2DE9D3-767A-B5C0-1CAF-C8444B071EDC}"/>
                  </a:ext>
                </a:extLst>
              </p:cNvPr>
              <p:cNvSpPr txBox="1"/>
              <p:nvPr/>
            </p:nvSpPr>
            <p:spPr>
              <a:xfrm>
                <a:off x="1218414" y="1059799"/>
                <a:ext cx="7737049" cy="9135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32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0 </m:t>
                            </m:r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e>
                          <m:e>
                            <m:r>
                              <a:rPr lang="en-US" altLang="zh-CN" sz="32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1 0</m:t>
                            </m:r>
                          </m:e>
                        </m:eqArr>
                      </m:e>
                    </m:d>
                  </m:oMath>
                </a14:m>
                <a:r>
                  <a: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P</m:t>
                        </m:r>
                      </m:e>
                      <m:sup>
                        <m:r>
                          <a:rPr lang="en-US" altLang="zh-CN" sz="32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AP</a:t>
                </a:r>
                <a:r>
                  <a: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2010</m:t>
                        </m:r>
                      </m:sup>
                    </m:sSup>
                  </m:oMath>
                </a14:m>
                <a:r>
                  <a:rPr lang="en-US" altLang="zh-CN" sz="3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-2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3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32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3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</m:oMath>
                </a14:m>
                <a:endParaRPr lang="zh-CN" altLang="en-US" sz="32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272DE9D3-767A-B5C0-1CAF-C8444B071ED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18414" y="1059799"/>
                <a:ext cx="7737049" cy="913520"/>
              </a:xfrm>
              <a:prstGeom prst="rect">
                <a:avLst/>
              </a:prstGeom>
              <a:blipFill>
                <a:blip r:embed="rId4"/>
                <a:stretch>
                  <a:fillRect l="-2049" b="-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5042417-3982-134B-EF2E-FCD8F907EC60}"/>
                  </a:ext>
                </a:extLst>
              </p:cNvPr>
              <p:cNvSpPr txBox="1"/>
              <p:nvPr/>
            </p:nvSpPr>
            <p:spPr>
              <a:xfrm>
                <a:off x="1334646" y="3240465"/>
                <a:ext cx="4406206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3200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32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sz="32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sz="320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zh-CN" altLang="en-US" sz="2400" i="1" dirty="0">
                        <a:latin typeface="Cambria Math" panose="02040503050406030204" pitchFamily="18" charset="0"/>
                      </a:rPr>
                      <m:t>，</m:t>
                    </m:r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95042417-3982-134B-EF2E-FCD8F907EC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34646" y="3240465"/>
                <a:ext cx="4406206" cy="130228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E62BA4F8-45BC-8A7B-031F-34B3AD0B10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977" y="1943543"/>
            <a:ext cx="2682472" cy="134123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3A60FA6F-28EC-E655-3209-2C07441FA23A}"/>
              </a:ext>
            </a:extLst>
          </p:cNvPr>
          <p:cNvSpPr txBox="1"/>
          <p:nvPr/>
        </p:nvSpPr>
        <p:spPr>
          <a:xfrm>
            <a:off x="8532129" y="5257704"/>
            <a:ext cx="1739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rgbClr val="FF0000"/>
                </a:solidFill>
              </a:rPr>
              <a:t>答案：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r>
              <a:rPr lang="zh-CN" altLang="en-US" sz="2400" dirty="0">
                <a:solidFill>
                  <a:srgbClr val="FF0000"/>
                </a:solidFill>
              </a:rPr>
              <a:t>，</a:t>
            </a:r>
            <a:r>
              <a:rPr lang="en-US" altLang="zh-CN" sz="2400" dirty="0">
                <a:solidFill>
                  <a:srgbClr val="FF0000"/>
                </a:solidFill>
              </a:rPr>
              <a:t>0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FB5AFD9-A7AB-8BF9-E4B4-31C278C404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29</a:t>
            </a:fld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10C36D-4DD5-F5C5-835B-304353AB7B3F}"/>
                  </a:ext>
                </a:extLst>
              </p:cNvPr>
              <p:cNvSpPr txBox="1"/>
              <p:nvPr/>
            </p:nvSpPr>
            <p:spPr>
              <a:xfrm>
                <a:off x="4708863" y="5076083"/>
                <a:ext cx="4062273" cy="82490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800" b="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b="0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b="0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1800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1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sz="180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  <m:e>
                              <m:r>
                                <a:rPr lang="en-US" altLang="zh-CN" sz="18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zh-CN" altLang="en-US" sz="1800" i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i="1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b="0" i="0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910C36D-4DD5-F5C5-835B-304353AB7B3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08863" y="5076083"/>
                <a:ext cx="4062273" cy="824906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4113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12404C14-EDF2-E221-0707-47724EDC1CD7}"/>
              </a:ext>
            </a:extLst>
          </p:cNvPr>
          <p:cNvSpPr txBox="1"/>
          <p:nvPr/>
        </p:nvSpPr>
        <p:spPr>
          <a:xfrm>
            <a:off x="131883" y="78133"/>
            <a:ext cx="246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知识结构网络图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2CDAF6-1902-85D2-018F-672642BD7024}"/>
                  </a:ext>
                </a:extLst>
              </p:cNvPr>
              <p:cNvSpPr txBox="1"/>
              <p:nvPr/>
            </p:nvSpPr>
            <p:spPr>
              <a:xfrm>
                <a:off x="3462292" y="2826443"/>
                <a:ext cx="341324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i="1">
                            <a:latin typeface="Cambria Math" panose="02040503050406030204" pitchFamily="18" charset="0"/>
                          </a:rPr>
                          <m:t>i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62CDAF6-1902-85D2-018F-672642BD702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62292" y="2826443"/>
                <a:ext cx="3413242" cy="276999"/>
              </a:xfrm>
              <a:prstGeom prst="rect">
                <a:avLst/>
              </a:prstGeom>
              <a:blipFill>
                <a:blip r:embed="rId4"/>
                <a:stretch>
                  <a:fillRect l="-357" r="-893" b="-177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文本框 12">
            <a:extLst>
              <a:ext uri="{FF2B5EF4-FFF2-40B4-BE49-F238E27FC236}">
                <a16:creationId xmlns:a16="http://schemas.microsoft.com/office/drawing/2014/main" id="{E02B59B2-4A5C-3DA8-60BE-1AA4CD05BCF3}"/>
              </a:ext>
            </a:extLst>
          </p:cNvPr>
          <p:cNvSpPr txBox="1"/>
          <p:nvPr/>
        </p:nvSpPr>
        <p:spPr>
          <a:xfrm>
            <a:off x="3506919" y="612473"/>
            <a:ext cx="5429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不同行不同列</a:t>
            </a:r>
            <a:r>
              <a:rPr lang="zh-CN" altLang="en-US" sz="1400" dirty="0">
                <a:solidFill>
                  <a:srgbClr val="30303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元素乘积的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代数和（共</a:t>
            </a:r>
            <a:r>
              <a:rPr lang="en-US" altLang="zh-CN" sz="14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n!</a:t>
            </a:r>
            <a:r>
              <a:rPr lang="zh-CN" altLang="en-US" sz="14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项，正负号由逆序数决定</a:t>
            </a:r>
            <a:r>
              <a:rPr lang="zh-CN" altLang="en-US" sz="1800" dirty="0">
                <a:solidFill>
                  <a:srgbClr val="FF0000"/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zh-CN" altLang="en-US" dirty="0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19463D9-78BE-D20C-860F-589F72F6997A}"/>
              </a:ext>
            </a:extLst>
          </p:cNvPr>
          <p:cNvSpPr/>
          <p:nvPr/>
        </p:nvSpPr>
        <p:spPr>
          <a:xfrm>
            <a:off x="2232734" y="624289"/>
            <a:ext cx="719092" cy="3278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概念</a:t>
            </a:r>
          </a:p>
        </p:txBody>
      </p:sp>
      <p:sp>
        <p:nvSpPr>
          <p:cNvPr id="15" name="矩形: 圆角 14">
            <a:extLst>
              <a:ext uri="{FF2B5EF4-FFF2-40B4-BE49-F238E27FC236}">
                <a16:creationId xmlns:a16="http://schemas.microsoft.com/office/drawing/2014/main" id="{9954FE1A-5C3D-3E13-9CBE-52B3300384AC}"/>
              </a:ext>
            </a:extLst>
          </p:cNvPr>
          <p:cNvSpPr/>
          <p:nvPr/>
        </p:nvSpPr>
        <p:spPr>
          <a:xfrm>
            <a:off x="2232734" y="1723665"/>
            <a:ext cx="719092" cy="3278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性质</a:t>
            </a:r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FA2B2D2-A33F-B499-39E1-BCCABE942000}"/>
              </a:ext>
            </a:extLst>
          </p:cNvPr>
          <p:cNvSpPr/>
          <p:nvPr/>
        </p:nvSpPr>
        <p:spPr>
          <a:xfrm>
            <a:off x="2012338" y="3029976"/>
            <a:ext cx="939488" cy="29931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展开式</a:t>
            </a:r>
          </a:p>
        </p:txBody>
      </p:sp>
      <p:sp>
        <p:nvSpPr>
          <p:cNvPr id="17" name="矩形: 圆角 16">
            <a:extLst>
              <a:ext uri="{FF2B5EF4-FFF2-40B4-BE49-F238E27FC236}">
                <a16:creationId xmlns:a16="http://schemas.microsoft.com/office/drawing/2014/main" id="{B429E91C-5B54-C965-62A4-3F9079B9C29D}"/>
              </a:ext>
            </a:extLst>
          </p:cNvPr>
          <p:cNvSpPr/>
          <p:nvPr/>
        </p:nvSpPr>
        <p:spPr>
          <a:xfrm>
            <a:off x="2232734" y="4275533"/>
            <a:ext cx="719092" cy="3278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计算</a:t>
            </a: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8BDEFCA5-C7CF-FFFE-552C-396302C11826}"/>
              </a:ext>
            </a:extLst>
          </p:cNvPr>
          <p:cNvSpPr/>
          <p:nvPr/>
        </p:nvSpPr>
        <p:spPr>
          <a:xfrm>
            <a:off x="2232734" y="6023878"/>
            <a:ext cx="719092" cy="327833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应用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14C5F646-CA04-3226-D158-8FD40AFE68D2}"/>
              </a:ext>
            </a:extLst>
          </p:cNvPr>
          <p:cNvCxnSpPr>
            <a:cxnSpLocks/>
            <a:endCxn id="13" idx="1"/>
          </p:cNvCxnSpPr>
          <p:nvPr/>
        </p:nvCxnSpPr>
        <p:spPr>
          <a:xfrm>
            <a:off x="3102746" y="797139"/>
            <a:ext cx="404173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左大括号 25">
            <a:extLst>
              <a:ext uri="{FF2B5EF4-FFF2-40B4-BE49-F238E27FC236}">
                <a16:creationId xmlns:a16="http://schemas.microsoft.com/office/drawing/2014/main" id="{31A7F83C-AA6B-9B97-9D96-F89870196991}"/>
              </a:ext>
            </a:extLst>
          </p:cNvPr>
          <p:cNvSpPr/>
          <p:nvPr/>
        </p:nvSpPr>
        <p:spPr>
          <a:xfrm>
            <a:off x="3191597" y="1120242"/>
            <a:ext cx="164162" cy="152530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D3FA249-6C53-ED4D-A6CB-1EABD80F1F2D}"/>
                  </a:ext>
                </a:extLst>
              </p:cNvPr>
              <p:cNvSpPr txBox="1"/>
              <p:nvPr/>
            </p:nvSpPr>
            <p:spPr>
              <a:xfrm>
                <a:off x="3355759" y="1017263"/>
                <a:ext cx="7324079" cy="17497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200"/>
                  </a:lnSpc>
                </a:pP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经过转置行列式的值不变，即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i="1" kern="100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zh-CN" altLang="zh-CN" i="1" kern="100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𝐴</m:t>
                            </m:r>
                          </m:e>
                          <m:sup>
                            <m:r>
                              <a:rPr lang="en-US" altLang="zh-CN" i="1" kern="1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sup>
                        </m:sSup>
                      </m:e>
                    </m:d>
                    <m:r>
                      <a:rPr lang="en-US" altLang="zh-CN" i="1" kern="1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zh-CN" i="1" kern="10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i="1" kern="1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</m:d>
                  </m:oMath>
                </a14:m>
                <a:endParaRPr lang="en-US" altLang="zh-CN" sz="1400" dirty="0">
                  <a:solidFill>
                    <a:srgbClr val="30303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200"/>
                  </a:lnSpc>
                </a:pP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某行有公因素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，可把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提到行列式外。特别地当某行元素都为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，则行列式为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  <a:p>
                <a:pPr>
                  <a:lnSpc>
                    <a:spcPts val="2200"/>
                  </a:lnSpc>
                </a:pP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两行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互换行列式变号。特别地，两行相等或者两行成比例，则行列式的值为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</a:t>
                </a:r>
              </a:p>
              <a:p>
                <a:pPr>
                  <a:lnSpc>
                    <a:spcPts val="2200"/>
                  </a:lnSpc>
                </a:pP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某行所有元素都是两个数的和，则可以写成两个行列式之和（</a:t>
                </a:r>
                <a:r>
                  <a:rPr lang="zh-CN" altLang="en-US" sz="1400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如果有</a:t>
                </a:r>
                <a:r>
                  <a:rPr lang="en-US" altLang="zh-CN" sz="1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1400" dirty="0">
                    <a:solidFill>
                      <a:srgbClr val="FF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行是两数之和，那么拆分出来是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sz="1400" b="0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</m:sup>
                    </m:sSup>
                    <m:r>
                      <a:rPr lang="zh-CN" altLang="en-US" sz="140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个</m:t>
                    </m:r>
                  </m:oMath>
                </a14:m>
                <a:r>
                  <a:rPr lang="zh-CN" altLang="en-US" sz="1400" dirty="0">
                    <a:solidFill>
                      <a:srgbClr val="FF000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行列式之和</a:t>
                </a: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</a:t>
                </a:r>
                <a:endParaRPr lang="en-US" altLang="zh-CN" sz="1400" dirty="0">
                  <a:solidFill>
                    <a:srgbClr val="303030"/>
                  </a:solidFill>
                  <a:effectLst/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ts val="2200"/>
                  </a:lnSpc>
                </a:pP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某行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k</a:t>
                </a: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倍加到另一行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(</a:t>
                </a: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</a:t>
                </a:r>
                <a:r>
                  <a:rPr lang="en-US" altLang="zh-CN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)</a:t>
                </a:r>
                <a:r>
                  <a:rPr lang="zh-CN" altLang="en-US" sz="1400" dirty="0">
                    <a:solidFill>
                      <a:srgbClr val="303030"/>
                    </a:solidFill>
                    <a:effectLst/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，行列式的值不变</a:t>
                </a:r>
                <a:endParaRPr lang="zh-CN" altLang="en-US" sz="1400" dirty="0"/>
              </a:p>
            </p:txBody>
          </p:sp>
        </mc:Choice>
        <mc:Fallback xmlns="">
          <p:sp>
            <p:nvSpPr>
              <p:cNvPr id="27" name="文本框 26">
                <a:extLst>
                  <a:ext uri="{FF2B5EF4-FFF2-40B4-BE49-F238E27FC236}">
                    <a16:creationId xmlns:a16="http://schemas.microsoft.com/office/drawing/2014/main" id="{7D3FA249-6C53-ED4D-A6CB-1EABD80F1F2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59" y="1017263"/>
                <a:ext cx="7324079" cy="1749710"/>
              </a:xfrm>
              <a:prstGeom prst="rect">
                <a:avLst/>
              </a:prstGeom>
              <a:blipFill>
                <a:blip r:embed="rId5"/>
                <a:stretch>
                  <a:fillRect l="-250" b="-313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8" name="左大括号 27">
            <a:extLst>
              <a:ext uri="{FF2B5EF4-FFF2-40B4-BE49-F238E27FC236}">
                <a16:creationId xmlns:a16="http://schemas.microsoft.com/office/drawing/2014/main" id="{0C3E56C9-441B-38EF-04A9-85EB3A396203}"/>
              </a:ext>
            </a:extLst>
          </p:cNvPr>
          <p:cNvSpPr/>
          <p:nvPr/>
        </p:nvSpPr>
        <p:spPr>
          <a:xfrm>
            <a:off x="3213956" y="2863931"/>
            <a:ext cx="141803" cy="607613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9B139EA-FABA-EC5E-D950-C67907E25F14}"/>
                  </a:ext>
                </a:extLst>
              </p:cNvPr>
              <p:cNvSpPr txBox="1"/>
              <p:nvPr/>
            </p:nvSpPr>
            <p:spPr>
              <a:xfrm>
                <a:off x="3355759" y="3133466"/>
                <a:ext cx="3773010" cy="3916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zh-CN" altLang="en-US" i="0"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altLang="zh-CN" dirty="0"/>
                  <a:t> </a:t>
                </a:r>
                <a14:m>
                  <m:oMath xmlns:m="http://schemas.openxmlformats.org/officeDocument/2006/math">
                    <m:r>
                      <a:rPr lang="en-US" altLang="zh-CN" b="0" i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𝑎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</m:sSub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𝑛𝑗</m:t>
                        </m:r>
                      </m:sub>
                    </m:sSub>
                  </m:oMath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31" name="文本框 30">
                <a:extLst>
                  <a:ext uri="{FF2B5EF4-FFF2-40B4-BE49-F238E27FC236}">
                    <a16:creationId xmlns:a16="http://schemas.microsoft.com/office/drawing/2014/main" id="{D9B139EA-FABA-EC5E-D950-C67907E25F1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55759" y="3133466"/>
                <a:ext cx="3773010" cy="391646"/>
              </a:xfrm>
              <a:prstGeom prst="rect">
                <a:avLst/>
              </a:prstGeom>
              <a:blipFill>
                <a:blip r:embed="rId6"/>
                <a:stretch>
                  <a:fillRect b="-937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5" name="文本框 34">
            <a:extLst>
              <a:ext uri="{FF2B5EF4-FFF2-40B4-BE49-F238E27FC236}">
                <a16:creationId xmlns:a16="http://schemas.microsoft.com/office/drawing/2014/main" id="{53E0FB71-FD7E-92AA-0850-479458013E97}"/>
              </a:ext>
            </a:extLst>
          </p:cNvPr>
          <p:cNvSpPr txBox="1"/>
          <p:nvPr/>
        </p:nvSpPr>
        <p:spPr>
          <a:xfrm>
            <a:off x="7235301" y="2821715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按行展开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06EFBBE-71A1-5CC5-FC4E-57D4BAE745F9}"/>
              </a:ext>
            </a:extLst>
          </p:cNvPr>
          <p:cNvSpPr txBox="1"/>
          <p:nvPr/>
        </p:nvSpPr>
        <p:spPr>
          <a:xfrm>
            <a:off x="7235300" y="3179632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按列展开</a:t>
            </a:r>
          </a:p>
        </p:txBody>
      </p:sp>
      <p:sp>
        <p:nvSpPr>
          <p:cNvPr id="37" name="左大括号 36">
            <a:extLst>
              <a:ext uri="{FF2B5EF4-FFF2-40B4-BE49-F238E27FC236}">
                <a16:creationId xmlns:a16="http://schemas.microsoft.com/office/drawing/2014/main" id="{3437AEDC-5C13-7CF0-B53D-5E6D4EFF757A}"/>
              </a:ext>
            </a:extLst>
          </p:cNvPr>
          <p:cNvSpPr/>
          <p:nvPr/>
        </p:nvSpPr>
        <p:spPr>
          <a:xfrm>
            <a:off x="3138570" y="3623326"/>
            <a:ext cx="217189" cy="1632249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>
            <a:extLst>
              <a:ext uri="{FF2B5EF4-FFF2-40B4-BE49-F238E27FC236}">
                <a16:creationId xmlns:a16="http://schemas.microsoft.com/office/drawing/2014/main" id="{B6AE10BE-FDD7-429F-D847-8C7B7E69E737}"/>
              </a:ext>
            </a:extLst>
          </p:cNvPr>
          <p:cNvSpPr/>
          <p:nvPr/>
        </p:nvSpPr>
        <p:spPr>
          <a:xfrm>
            <a:off x="3630508" y="3794657"/>
            <a:ext cx="932614" cy="28950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数字型</a:t>
            </a:r>
          </a:p>
        </p:txBody>
      </p:sp>
      <p:sp>
        <p:nvSpPr>
          <p:cNvPr id="39" name="矩形: 圆角 38">
            <a:extLst>
              <a:ext uri="{FF2B5EF4-FFF2-40B4-BE49-F238E27FC236}">
                <a16:creationId xmlns:a16="http://schemas.microsoft.com/office/drawing/2014/main" id="{AE400C16-FF63-19F9-9396-91BE8D968CEA}"/>
              </a:ext>
            </a:extLst>
          </p:cNvPr>
          <p:cNvSpPr/>
          <p:nvPr/>
        </p:nvSpPr>
        <p:spPr>
          <a:xfrm>
            <a:off x="3630508" y="4857239"/>
            <a:ext cx="932614" cy="289509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抽象型</a:t>
            </a:r>
          </a:p>
        </p:txBody>
      </p:sp>
      <p:sp>
        <p:nvSpPr>
          <p:cNvPr id="40" name="左大括号 39">
            <a:extLst>
              <a:ext uri="{FF2B5EF4-FFF2-40B4-BE49-F238E27FC236}">
                <a16:creationId xmlns:a16="http://schemas.microsoft.com/office/drawing/2014/main" id="{16F8D5BC-17AA-F3AD-07AB-1E1F3A1FF233}"/>
              </a:ext>
            </a:extLst>
          </p:cNvPr>
          <p:cNvSpPr/>
          <p:nvPr/>
        </p:nvSpPr>
        <p:spPr>
          <a:xfrm>
            <a:off x="4668553" y="3592339"/>
            <a:ext cx="217189" cy="776441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6120018E-44C8-0891-CB86-390FDB99DC7B}"/>
              </a:ext>
            </a:extLst>
          </p:cNvPr>
          <p:cNvSpPr txBox="1"/>
          <p:nvPr/>
        </p:nvSpPr>
        <p:spPr>
          <a:xfrm>
            <a:off x="4988004" y="3504380"/>
            <a:ext cx="902811" cy="916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/>
              <a:t>三角化法</a:t>
            </a:r>
            <a:endParaRPr lang="en-US" altLang="zh-CN" sz="1400" dirty="0"/>
          </a:p>
          <a:p>
            <a:pPr>
              <a:lnSpc>
                <a:spcPts val="2200"/>
              </a:lnSpc>
            </a:pPr>
            <a:r>
              <a:rPr lang="zh-CN" altLang="en-US" sz="1400" dirty="0"/>
              <a:t>公式化</a:t>
            </a:r>
            <a:endParaRPr lang="en-US" altLang="zh-CN" sz="1400" dirty="0"/>
          </a:p>
          <a:p>
            <a:pPr>
              <a:lnSpc>
                <a:spcPts val="2200"/>
              </a:lnSpc>
            </a:pPr>
            <a:r>
              <a:rPr lang="zh-CN" altLang="en-US" sz="1400" dirty="0"/>
              <a:t>递推法</a:t>
            </a:r>
          </a:p>
        </p:txBody>
      </p:sp>
      <p:sp>
        <p:nvSpPr>
          <p:cNvPr id="42" name="左大括号 41">
            <a:extLst>
              <a:ext uri="{FF2B5EF4-FFF2-40B4-BE49-F238E27FC236}">
                <a16:creationId xmlns:a16="http://schemas.microsoft.com/office/drawing/2014/main" id="{C9E3AC35-6B9F-5738-B3C4-2B413FAAB15F}"/>
              </a:ext>
            </a:extLst>
          </p:cNvPr>
          <p:cNvSpPr/>
          <p:nvPr/>
        </p:nvSpPr>
        <p:spPr>
          <a:xfrm>
            <a:off x="4739071" y="4756922"/>
            <a:ext cx="159080" cy="498653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C27078D7-7B38-61BA-2085-574C5B486700}"/>
              </a:ext>
            </a:extLst>
          </p:cNvPr>
          <p:cNvSpPr txBox="1"/>
          <p:nvPr/>
        </p:nvSpPr>
        <p:spPr>
          <a:xfrm>
            <a:off x="4956126" y="4649056"/>
            <a:ext cx="1441420" cy="634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/>
              <a:t>用行列式的性质</a:t>
            </a:r>
            <a:endParaRPr lang="en-US" altLang="zh-CN" sz="1400" dirty="0"/>
          </a:p>
          <a:p>
            <a:pPr>
              <a:lnSpc>
                <a:spcPts val="2200"/>
              </a:lnSpc>
            </a:pPr>
            <a:r>
              <a:rPr lang="zh-CN" altLang="en-US" sz="1400" dirty="0"/>
              <a:t>用矩阵的性质</a:t>
            </a:r>
            <a:endParaRPr lang="en-US" altLang="zh-CN" sz="1400" dirty="0"/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73425DB-DD3F-8592-76A3-CB91E7A2883C}"/>
              </a:ext>
            </a:extLst>
          </p:cNvPr>
          <p:cNvSpPr txBox="1"/>
          <p:nvPr/>
        </p:nvSpPr>
        <p:spPr>
          <a:xfrm>
            <a:off x="7686705" y="3469239"/>
            <a:ext cx="2590774" cy="149784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sz="1400" dirty="0"/>
              <a:t>直接按行</a:t>
            </a:r>
            <a:r>
              <a:rPr lang="en-US" altLang="zh-CN" sz="1400" dirty="0"/>
              <a:t>(</a:t>
            </a:r>
            <a:r>
              <a:rPr lang="zh-CN" altLang="en-US" sz="1400" dirty="0"/>
              <a:t>列</a:t>
            </a:r>
            <a:r>
              <a:rPr lang="en-US" altLang="zh-CN" sz="1400" dirty="0"/>
              <a:t>)</a:t>
            </a:r>
            <a:r>
              <a:rPr lang="zh-CN" altLang="en-US" sz="1400" dirty="0"/>
              <a:t>展开 </a:t>
            </a:r>
            <a:endParaRPr lang="en-US" altLang="zh-CN" sz="1400" dirty="0"/>
          </a:p>
          <a:p>
            <a:pPr>
              <a:lnSpc>
                <a:spcPts val="2200"/>
              </a:lnSpc>
            </a:pPr>
            <a:r>
              <a:rPr lang="zh-CN" altLang="en-US" sz="1400" dirty="0"/>
              <a:t>把第</a:t>
            </a:r>
            <a:r>
              <a:rPr lang="en-US" altLang="zh-CN" sz="1400" dirty="0"/>
              <a:t>1</a:t>
            </a:r>
            <a:r>
              <a:rPr lang="zh-CN" altLang="en-US" sz="1400" dirty="0"/>
              <a:t>行</a:t>
            </a:r>
            <a:r>
              <a:rPr lang="en-US" altLang="zh-CN" sz="1400" dirty="0"/>
              <a:t>(</a:t>
            </a:r>
            <a:r>
              <a:rPr lang="zh-CN" altLang="en-US" sz="1400" dirty="0"/>
              <a:t>列</a:t>
            </a:r>
            <a:r>
              <a:rPr lang="en-US" altLang="zh-CN" sz="1400" dirty="0"/>
              <a:t>)</a:t>
            </a:r>
            <a:r>
              <a:rPr lang="zh-CN" altLang="en-US" sz="1400" dirty="0"/>
              <a:t>的</a:t>
            </a:r>
            <a:r>
              <a:rPr lang="en-US" altLang="zh-CN" sz="1400" dirty="0"/>
              <a:t>k</a:t>
            </a:r>
            <a:r>
              <a:rPr lang="zh-CN" altLang="en-US" sz="1400" dirty="0"/>
              <a:t>倍加到第</a:t>
            </a:r>
            <a:r>
              <a:rPr lang="en-US" altLang="zh-CN" sz="1400" dirty="0" err="1"/>
              <a:t>i</a:t>
            </a:r>
            <a:r>
              <a:rPr lang="zh-CN" altLang="en-US" sz="1400" dirty="0"/>
              <a:t>行</a:t>
            </a:r>
            <a:r>
              <a:rPr lang="en-US" altLang="zh-CN" sz="1400" dirty="0"/>
              <a:t>(</a:t>
            </a:r>
            <a:r>
              <a:rPr lang="zh-CN" altLang="en-US" sz="1400" dirty="0"/>
              <a:t>列</a:t>
            </a:r>
            <a:r>
              <a:rPr lang="en-US" altLang="zh-CN" sz="1400" dirty="0"/>
              <a:t>)</a:t>
            </a:r>
          </a:p>
          <a:p>
            <a:pPr>
              <a:lnSpc>
                <a:spcPts val="2200"/>
              </a:lnSpc>
            </a:pPr>
            <a:r>
              <a:rPr lang="zh-CN" altLang="en-US" sz="1400" dirty="0"/>
              <a:t>把每行</a:t>
            </a:r>
            <a:r>
              <a:rPr lang="en-US" altLang="zh-CN" sz="1400" dirty="0"/>
              <a:t>(</a:t>
            </a:r>
            <a:r>
              <a:rPr lang="zh-CN" altLang="en-US" sz="1400" dirty="0"/>
              <a:t>列</a:t>
            </a:r>
            <a:r>
              <a:rPr lang="en-US" altLang="zh-CN" sz="1400" dirty="0"/>
              <a:t>)</a:t>
            </a:r>
            <a:r>
              <a:rPr lang="zh-CN" altLang="en-US" sz="1400" dirty="0"/>
              <a:t>都加到第</a:t>
            </a:r>
            <a:r>
              <a:rPr lang="en-US" altLang="zh-CN" sz="1400" dirty="0"/>
              <a:t>1</a:t>
            </a:r>
            <a:r>
              <a:rPr lang="zh-CN" altLang="en-US" sz="1400" dirty="0"/>
              <a:t>行</a:t>
            </a:r>
            <a:r>
              <a:rPr lang="en-US" altLang="zh-CN" sz="1400" dirty="0"/>
              <a:t>(</a:t>
            </a:r>
            <a:r>
              <a:rPr lang="zh-CN" altLang="en-US" sz="1400" dirty="0"/>
              <a:t>列</a:t>
            </a:r>
            <a:r>
              <a:rPr lang="en-US" altLang="zh-CN" sz="1400" dirty="0"/>
              <a:t>)</a:t>
            </a:r>
          </a:p>
          <a:p>
            <a:pPr>
              <a:lnSpc>
                <a:spcPts val="2200"/>
              </a:lnSpc>
            </a:pPr>
            <a:r>
              <a:rPr lang="zh-CN" altLang="en-US" sz="1400" dirty="0"/>
              <a:t>逐行</a:t>
            </a:r>
            <a:r>
              <a:rPr lang="en-US" altLang="zh-CN" sz="1400" dirty="0"/>
              <a:t>(</a:t>
            </a:r>
            <a:r>
              <a:rPr lang="zh-CN" altLang="en-US" sz="1400" dirty="0"/>
              <a:t>列</a:t>
            </a:r>
            <a:r>
              <a:rPr lang="en-US" altLang="zh-CN" sz="1400" dirty="0"/>
              <a:t>)</a:t>
            </a:r>
            <a:r>
              <a:rPr lang="zh-CN" altLang="en-US" sz="1400" dirty="0"/>
              <a:t>相加</a:t>
            </a:r>
            <a:endParaRPr lang="en-US" altLang="zh-CN" sz="1400" dirty="0"/>
          </a:p>
          <a:p>
            <a:endParaRPr lang="zh-CN" altLang="en-US" dirty="0"/>
          </a:p>
        </p:txBody>
      </p:sp>
      <p:cxnSp>
        <p:nvCxnSpPr>
          <p:cNvPr id="47" name="直接箭头连接符 46">
            <a:extLst>
              <a:ext uri="{FF2B5EF4-FFF2-40B4-BE49-F238E27FC236}">
                <a16:creationId xmlns:a16="http://schemas.microsoft.com/office/drawing/2014/main" id="{9B23F229-8B29-8902-72BC-32D1AD523965}"/>
              </a:ext>
            </a:extLst>
          </p:cNvPr>
          <p:cNvCxnSpPr>
            <a:cxnSpLocks/>
          </p:cNvCxnSpPr>
          <p:nvPr/>
        </p:nvCxnSpPr>
        <p:spPr>
          <a:xfrm>
            <a:off x="5890815" y="3953576"/>
            <a:ext cx="1717348" cy="436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文本框 48">
            <a:extLst>
              <a:ext uri="{FF2B5EF4-FFF2-40B4-BE49-F238E27FC236}">
                <a16:creationId xmlns:a16="http://schemas.microsoft.com/office/drawing/2014/main" id="{10B0538D-4F62-CB2B-D2D8-0D3D15750E01}"/>
              </a:ext>
            </a:extLst>
          </p:cNvPr>
          <p:cNvSpPr txBox="1"/>
          <p:nvPr/>
        </p:nvSpPr>
        <p:spPr>
          <a:xfrm>
            <a:off x="6165247" y="3665042"/>
            <a:ext cx="103276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常用技巧</a:t>
            </a:r>
          </a:p>
        </p:txBody>
      </p:sp>
      <p:sp>
        <p:nvSpPr>
          <p:cNvPr id="50" name="左大括号 49">
            <a:extLst>
              <a:ext uri="{FF2B5EF4-FFF2-40B4-BE49-F238E27FC236}">
                <a16:creationId xmlns:a16="http://schemas.microsoft.com/office/drawing/2014/main" id="{B84FD917-CC11-FE24-8DEE-98216C109CE8}"/>
              </a:ext>
            </a:extLst>
          </p:cNvPr>
          <p:cNvSpPr/>
          <p:nvPr/>
        </p:nvSpPr>
        <p:spPr>
          <a:xfrm>
            <a:off x="3105361" y="5679982"/>
            <a:ext cx="217189" cy="1015626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5D79FF17-B63F-8C32-D4A8-4929B966D56C}"/>
              </a:ext>
            </a:extLst>
          </p:cNvPr>
          <p:cNvSpPr txBox="1"/>
          <p:nvPr/>
        </p:nvSpPr>
        <p:spPr>
          <a:xfrm>
            <a:off x="3426688" y="5538336"/>
            <a:ext cx="1459054" cy="11982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CN" sz="1400" dirty="0"/>
              <a:t>Ax = 0 </a:t>
            </a:r>
            <a:r>
              <a:rPr lang="zh-CN" altLang="en-US" sz="1400" dirty="0"/>
              <a:t>有非零解</a:t>
            </a:r>
            <a:endParaRPr lang="en-US" altLang="zh-CN" sz="1400" dirty="0"/>
          </a:p>
          <a:p>
            <a:pPr>
              <a:lnSpc>
                <a:spcPts val="2200"/>
              </a:lnSpc>
            </a:pPr>
            <a:r>
              <a:rPr lang="zh-CN" altLang="en-US" sz="1400" dirty="0"/>
              <a:t>伴随矩阵求逆</a:t>
            </a:r>
            <a:endParaRPr lang="en-US" altLang="zh-CN" sz="1400" dirty="0"/>
          </a:p>
          <a:p>
            <a:pPr>
              <a:lnSpc>
                <a:spcPts val="2200"/>
              </a:lnSpc>
            </a:pPr>
            <a:r>
              <a:rPr lang="zh-CN" altLang="en-US" sz="1400" dirty="0"/>
              <a:t>可逆证明</a:t>
            </a:r>
            <a:endParaRPr lang="en-US" altLang="zh-CN" sz="1400" dirty="0"/>
          </a:p>
          <a:p>
            <a:pPr>
              <a:lnSpc>
                <a:spcPts val="2200"/>
              </a:lnSpc>
            </a:pPr>
            <a:r>
              <a:rPr lang="zh-CN" altLang="en-US" sz="1400" dirty="0"/>
              <a:t>克拉默法则</a:t>
            </a:r>
            <a:endParaRPr lang="en-US" altLang="zh-CN" sz="1400" dirty="0"/>
          </a:p>
        </p:txBody>
      </p:sp>
      <p:sp>
        <p:nvSpPr>
          <p:cNvPr id="52" name="矩形: 圆角 51">
            <a:extLst>
              <a:ext uri="{FF2B5EF4-FFF2-40B4-BE49-F238E27FC236}">
                <a16:creationId xmlns:a16="http://schemas.microsoft.com/office/drawing/2014/main" id="{EB378590-EA65-5512-EF2E-3FCF4FC201E6}"/>
              </a:ext>
            </a:extLst>
          </p:cNvPr>
          <p:cNvSpPr/>
          <p:nvPr/>
        </p:nvSpPr>
        <p:spPr>
          <a:xfrm>
            <a:off x="606217" y="2847188"/>
            <a:ext cx="532539" cy="1265337"/>
          </a:xfrm>
          <a:prstGeom prst="round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53" name="文本框 52">
            <a:extLst>
              <a:ext uri="{FF2B5EF4-FFF2-40B4-BE49-F238E27FC236}">
                <a16:creationId xmlns:a16="http://schemas.microsoft.com/office/drawing/2014/main" id="{2624413E-F774-6E62-3952-1107E95AFF68}"/>
              </a:ext>
            </a:extLst>
          </p:cNvPr>
          <p:cNvSpPr txBox="1"/>
          <p:nvPr/>
        </p:nvSpPr>
        <p:spPr>
          <a:xfrm>
            <a:off x="606683" y="2972026"/>
            <a:ext cx="553998" cy="1015663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zh-CN" altLang="en-US" sz="2400" dirty="0">
                <a:solidFill>
                  <a:schemeClr val="lt1"/>
                </a:solidFill>
              </a:rPr>
              <a:t>行列式</a:t>
            </a:r>
          </a:p>
        </p:txBody>
      </p:sp>
      <p:sp>
        <p:nvSpPr>
          <p:cNvPr id="55" name="左大括号 54">
            <a:extLst>
              <a:ext uri="{FF2B5EF4-FFF2-40B4-BE49-F238E27FC236}">
                <a16:creationId xmlns:a16="http://schemas.microsoft.com/office/drawing/2014/main" id="{9417321B-3E45-54DB-342B-32054EC7270C}"/>
              </a:ext>
            </a:extLst>
          </p:cNvPr>
          <p:cNvSpPr/>
          <p:nvPr/>
        </p:nvSpPr>
        <p:spPr>
          <a:xfrm>
            <a:off x="1442515" y="624289"/>
            <a:ext cx="206855" cy="5727422"/>
          </a:xfrm>
          <a:prstGeom prst="leftBrac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E48D4B3E-D3A6-D134-AF03-07AB31899786}"/>
              </a:ext>
            </a:extLst>
          </p:cNvPr>
          <p:cNvSpPr txBox="1"/>
          <p:nvPr/>
        </p:nvSpPr>
        <p:spPr>
          <a:xfrm>
            <a:off x="9423932" y="2975603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余子式和代数余子式的区别</a:t>
            </a:r>
          </a:p>
        </p:txBody>
      </p:sp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7A75889D-A9BD-314B-5E26-7574A191C19E}"/>
              </a:ext>
            </a:extLst>
          </p:cNvPr>
          <p:cNvCxnSpPr>
            <a:cxnSpLocks/>
          </p:cNvCxnSpPr>
          <p:nvPr/>
        </p:nvCxnSpPr>
        <p:spPr>
          <a:xfrm>
            <a:off x="8262709" y="3145476"/>
            <a:ext cx="1032523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>
            <a:extLst>
              <a:ext uri="{FF2B5EF4-FFF2-40B4-BE49-F238E27FC236}">
                <a16:creationId xmlns:a16="http://schemas.microsoft.com/office/drawing/2014/main" id="{72676909-7ADC-DBC9-CC86-42D369347BF8}"/>
              </a:ext>
            </a:extLst>
          </p:cNvPr>
          <p:cNvSpPr txBox="1"/>
          <p:nvPr/>
        </p:nvSpPr>
        <p:spPr>
          <a:xfrm>
            <a:off x="8244644" y="2826056"/>
            <a:ext cx="13478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dirty="0">
                <a:solidFill>
                  <a:srgbClr val="FF0000"/>
                </a:solidFill>
              </a:rPr>
              <a:t>计算时注意</a:t>
            </a:r>
          </a:p>
        </p:txBody>
      </p:sp>
      <p:sp>
        <p:nvSpPr>
          <p:cNvPr id="63" name="文本框 62">
            <a:extLst>
              <a:ext uri="{FF2B5EF4-FFF2-40B4-BE49-F238E27FC236}">
                <a16:creationId xmlns:a16="http://schemas.microsoft.com/office/drawing/2014/main" id="{6625CC9E-8640-651F-B620-EA227C427CF0}"/>
              </a:ext>
            </a:extLst>
          </p:cNvPr>
          <p:cNvSpPr txBox="1"/>
          <p:nvPr/>
        </p:nvSpPr>
        <p:spPr>
          <a:xfrm>
            <a:off x="8230653" y="5492436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D</a:t>
            </a:r>
            <a:r>
              <a:rPr lang="zh-CN" altLang="en-US" sz="1200" dirty="0">
                <a:solidFill>
                  <a:srgbClr val="FF0000"/>
                </a:solidFill>
              </a:rPr>
              <a:t>上下、左右翻转的时</a:t>
            </a:r>
          </a:p>
        </p:txBody>
      </p:sp>
      <p:pic>
        <p:nvPicPr>
          <p:cNvPr id="65" name="图片 64">
            <a:extLst>
              <a:ext uri="{FF2B5EF4-FFF2-40B4-BE49-F238E27FC236}">
                <a16:creationId xmlns:a16="http://schemas.microsoft.com/office/drawing/2014/main" id="{04C62FBC-EDD7-3F1A-69A0-3EAC243FB3F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141799" y="5419087"/>
            <a:ext cx="1621235" cy="424407"/>
          </a:xfrm>
          <a:prstGeom prst="rect">
            <a:avLst/>
          </a:prstGeom>
        </p:spPr>
      </p:pic>
      <p:sp>
        <p:nvSpPr>
          <p:cNvPr id="66" name="文本框 65">
            <a:extLst>
              <a:ext uri="{FF2B5EF4-FFF2-40B4-BE49-F238E27FC236}">
                <a16:creationId xmlns:a16="http://schemas.microsoft.com/office/drawing/2014/main" id="{626DF477-CFF1-EA42-52F4-611767F4B9E1}"/>
              </a:ext>
            </a:extLst>
          </p:cNvPr>
          <p:cNvSpPr txBox="1"/>
          <p:nvPr/>
        </p:nvSpPr>
        <p:spPr>
          <a:xfrm>
            <a:off x="8230653" y="6023878"/>
            <a:ext cx="2052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D</a:t>
            </a:r>
            <a:r>
              <a:rPr lang="zh-CN" altLang="en-US" sz="1200" dirty="0">
                <a:solidFill>
                  <a:srgbClr val="FF0000"/>
                </a:solidFill>
              </a:rPr>
              <a:t>顺时针或逆时针旋转</a:t>
            </a:r>
            <a:r>
              <a:rPr lang="en-US" altLang="zh-CN" sz="1200" dirty="0">
                <a:solidFill>
                  <a:srgbClr val="FF0000"/>
                </a:solidFill>
              </a:rPr>
              <a:t>90°</a:t>
            </a:r>
            <a:r>
              <a:rPr lang="zh-CN" altLang="en-US" sz="1200" dirty="0">
                <a:solidFill>
                  <a:srgbClr val="FF0000"/>
                </a:solidFill>
              </a:rPr>
              <a:t>时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4A5222A5-7F4B-83F2-5422-A9C9FE167FFF}"/>
              </a:ext>
            </a:extLst>
          </p:cNvPr>
          <p:cNvSpPr txBox="1"/>
          <p:nvPr/>
        </p:nvSpPr>
        <p:spPr>
          <a:xfrm>
            <a:off x="8230653" y="6544979"/>
            <a:ext cx="22910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dirty="0">
                <a:solidFill>
                  <a:srgbClr val="FF0000"/>
                </a:solidFill>
              </a:rPr>
              <a:t>D</a:t>
            </a:r>
            <a:r>
              <a:rPr lang="zh-CN" altLang="en-US" sz="1200" dirty="0">
                <a:solidFill>
                  <a:srgbClr val="FF0000"/>
                </a:solidFill>
              </a:rPr>
              <a:t>沿主对角线或副对角线翻转时</a:t>
            </a:r>
          </a:p>
        </p:txBody>
      </p:sp>
      <p:pic>
        <p:nvPicPr>
          <p:cNvPr id="71" name="图片 70">
            <a:extLst>
              <a:ext uri="{FF2B5EF4-FFF2-40B4-BE49-F238E27FC236}">
                <a16:creationId xmlns:a16="http://schemas.microsoft.com/office/drawing/2014/main" id="{1646409E-89B9-7F6F-0110-A0508B2A877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80462" y="5918798"/>
            <a:ext cx="1440305" cy="464860"/>
          </a:xfrm>
          <a:prstGeom prst="rect">
            <a:avLst/>
          </a:prstGeom>
        </p:spPr>
      </p:pic>
      <p:pic>
        <p:nvPicPr>
          <p:cNvPr id="73" name="图片 72">
            <a:extLst>
              <a:ext uri="{FF2B5EF4-FFF2-40B4-BE49-F238E27FC236}">
                <a16:creationId xmlns:a16="http://schemas.microsoft.com/office/drawing/2014/main" id="{1297929B-88D6-D56D-3EA3-3B3F98621BD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21665" y="6509531"/>
            <a:ext cx="815411" cy="312447"/>
          </a:xfrm>
          <a:prstGeom prst="rect">
            <a:avLst/>
          </a:prstGeom>
        </p:spPr>
      </p:pic>
      <p:sp>
        <p:nvSpPr>
          <p:cNvPr id="74" name="文本框 73">
            <a:extLst>
              <a:ext uri="{FF2B5EF4-FFF2-40B4-BE49-F238E27FC236}">
                <a16:creationId xmlns:a16="http://schemas.microsoft.com/office/drawing/2014/main" id="{CFC6B1F9-A926-B455-0617-61E3FB9B4444}"/>
              </a:ext>
            </a:extLst>
          </p:cNvPr>
          <p:cNvSpPr txBox="1"/>
          <p:nvPr/>
        </p:nvSpPr>
        <p:spPr>
          <a:xfrm>
            <a:off x="6747373" y="5098410"/>
            <a:ext cx="2031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/>
              <a:t>行列式的扩展性质：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A540283-B5F4-0BCB-7557-6FE8896F8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09999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366333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关于</a:t>
            </a:r>
            <a:r>
              <a:rPr lang="en-US" altLang="zh-CN" sz="2400" b="1" dirty="0"/>
              <a:t>A</a:t>
            </a:r>
            <a:r>
              <a:rPr lang="zh-CN" altLang="en-US" sz="2400" b="1" dirty="0"/>
              <a:t>的</a:t>
            </a:r>
            <a:r>
              <a:rPr lang="en-US" altLang="zh-CN" sz="2400" b="1" dirty="0"/>
              <a:t>n</a:t>
            </a:r>
            <a:r>
              <a:rPr lang="zh-CN" altLang="en-US" sz="2400" b="1" dirty="0"/>
              <a:t>次方问题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296015F-0ED6-DE69-7BD4-727D3F5550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2133" y="1336799"/>
            <a:ext cx="7069867" cy="508989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85C2B35-6684-821A-587F-8C2C77183405}"/>
                  </a:ext>
                </a:extLst>
              </p:cNvPr>
              <p:cNvSpPr txBox="1"/>
              <p:nvPr/>
            </p:nvSpPr>
            <p:spPr>
              <a:xfrm>
                <a:off x="836426" y="2777860"/>
                <a:ext cx="3763274" cy="130228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3200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A</m:t>
                    </m:r>
                    <m:r>
                      <a:rPr lang="en-US" altLang="zh-CN" sz="3200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sz="32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32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32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3200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  <m:r>
                      <a:rPr lang="zh-CN" altLang="en-US" sz="3200" i="1" smtClean="0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zh-CN" altLang="en-US" sz="2400" dirty="0"/>
                  <a:t>求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dirty="0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zh-CN" altLang="en-US" sz="2400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685C2B35-6684-821A-587F-8C2C7718340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36426" y="2777860"/>
                <a:ext cx="3763274" cy="130228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88EA4BF9-DA3E-3BD5-D642-F9417C4C5603}"/>
              </a:ext>
            </a:extLst>
          </p:cNvPr>
          <p:cNvSpPr txBox="1"/>
          <p:nvPr/>
        </p:nvSpPr>
        <p:spPr>
          <a:xfrm>
            <a:off x="331147" y="1263875"/>
            <a:ext cx="33329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提示：把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分解成两个矩阵之和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2D13F106-D7F7-F964-ABA8-52562C0F1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28940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7834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抽象型矩阵行列式的计算</a:t>
            </a:r>
            <a:r>
              <a:rPr lang="zh-CN" altLang="en-US" sz="2400" b="1" dirty="0">
                <a:solidFill>
                  <a:srgbClr val="FF0000"/>
                </a:solidFill>
              </a:rPr>
              <a:t>（矩阵性质、运算）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10C873-A171-9E17-0C3D-6FAD09E84E56}"/>
                  </a:ext>
                </a:extLst>
              </p:cNvPr>
              <p:cNvSpPr txBox="1"/>
              <p:nvPr/>
            </p:nvSpPr>
            <p:spPr>
              <a:xfrm>
                <a:off x="1005071" y="2289675"/>
                <a:ext cx="9200148" cy="87851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A,B,C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阶方阵，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/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计算</a:t>
                </a: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B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+2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C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A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10C873-A171-9E17-0C3D-6FAD09E84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05071" y="2289675"/>
                <a:ext cx="9200148" cy="878510"/>
              </a:xfrm>
              <a:prstGeom prst="rect">
                <a:avLst/>
              </a:prstGeom>
              <a:blipFill>
                <a:blip r:embed="rId4"/>
                <a:stretch>
                  <a:fillRect t="-6250" b="-125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71B5EB5-C95C-B4E8-0EAF-A235FCAE2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399927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7834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抽象型矩阵行列式的计算</a:t>
            </a:r>
            <a:r>
              <a:rPr lang="zh-CN" altLang="en-US" sz="2400" b="1" dirty="0">
                <a:solidFill>
                  <a:srgbClr val="FF0000"/>
                </a:solidFill>
              </a:rPr>
              <a:t>（矩阵性质、运算）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10C873-A171-9E17-0C3D-6FAD09E84E56}"/>
                  </a:ext>
                </a:extLst>
              </p:cNvPr>
              <p:cNvSpPr txBox="1"/>
              <p:nvPr/>
            </p:nvSpPr>
            <p:spPr>
              <a:xfrm>
                <a:off x="911200" y="3674396"/>
                <a:ext cx="10114865" cy="264213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−1</m:t>
                                </m:r>
                              </m:sup>
                            </m:sSup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𝐵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𝐶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+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C</m:t>
                                        </m:r>
                                      </m:e>
                                      <m:sup>
                                        <m:r>
                                          <a:rPr lang="en-US" altLang="zh-CN" sz="2400" i="1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  <m:t>−1</m:t>
                                        </m:r>
                                      </m:sup>
                                    </m:sSup>
                                  </m:e>
                                </m:d>
                              </m:e>
                              <m:sup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T</m:t>
                                </m:r>
                              </m:sup>
                            </m:s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</m:e>
                        </m:d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d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C</m:t>
                            </m:r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B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−1</m:t>
                                </m:r>
                              </m:sup>
                            </m:s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+2</m:t>
                            </m:r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E</m:t>
                            </m:r>
                          </m:e>
                        </m:d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sSupPr>
                              <m:e>
                                <m:r>
                                  <a:rPr lang="zh-CN" altLang="en-US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（</m:t>
                                </m:r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𝐵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𝑇</m:t>
                                </m:r>
                              </m:sup>
                            </m:sSup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𝐶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p>
                        </m:sSup>
                        <m:r>
                          <m:rPr>
                            <m:nor/>
                          </m:rPr>
                          <a:rPr lang="en-US" altLang="zh-CN" sz="2400" dirty="0">
                            <a:latin typeface="微软雅黑" panose="020B0503020204020204" pitchFamily="34" charset="-122"/>
                            <a:ea typeface="微软雅黑" panose="020B0503020204020204" pitchFamily="34" charset="-122"/>
                          </a:rPr>
                          <m:t> + </m:t>
                        </m:r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2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p>
                        </m:sSup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）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=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𝐴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sSup>
                          <m:s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𝐶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𝑇</m:t>
                            </m:r>
                          </m:sup>
                        </m:sSup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+ 2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A</m:t>
                            </m:r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B</m:t>
                            </m:r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p>
                        </m:sSup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C</m:t>
                                </m:r>
                                <m:sSup>
                                  <m:s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B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−1</m:t>
                                    </m:r>
                                  </m:sup>
                                </m:s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+2</m:t>
                                </m:r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E</m:t>
                                </m:r>
                              </m:e>
                            </m:d>
                          </m:e>
                          <m:sup>
                            <m:r>
                              <m:rPr>
                                <m:sty m:val="p"/>
                              </m:rP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T</m:t>
                            </m:r>
                          </m:sup>
                        </m:s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</m:t>
                        </m:r>
                        <m:sSup>
                          <m:sSup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sSupPr>
                          <m:e>
                            <m:d>
                              <m:dPr>
                                <m:begChr m:val="["/>
                                <m:endChr m:val="]"/>
                                <m:ctrlPr>
                                  <a:rPr lang="en-US" altLang="zh-CN" sz="2400" i="1" smtClean="0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altLang="zh-CN" sz="2400" i="1" smtClean="0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微软雅黑" panose="020B0503020204020204" pitchFamily="34" charset="-122"/>
                                          </a:rPr>
                                        </m:ctrlPr>
                                      </m:dPr>
                                      <m:e>
                                        <m:sSup>
                                          <m:s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</m:ctrlPr>
                                          </m:sSupPr>
                                          <m:e>
                                            <m:r>
                                              <m:rPr>
                                                <m:sty m:val="p"/>
                                              </m:r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C</m:t>
                                            </m:r>
                                          </m:e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微软雅黑" panose="020B0503020204020204" pitchFamily="34" charset="-122"/>
                                              </a:rPr>
                                              <m:t>−1</m:t>
                                            </m:r>
                                          </m:sup>
                                        </m:sSup>
                                      </m:e>
                                    </m:d>
                                  </m:e>
                                  <m:sup>
                                    <m:r>
                                      <m:rPr>
                                        <m:sty m:val="p"/>
                                      </m:r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微软雅黑" panose="020B0503020204020204" pitchFamily="34" charset="-122"/>
                                      </a:rPr>
                                      <m:t>T</m:t>
                                    </m:r>
                                  </m:sup>
                                </m:sSup>
                                <m:r>
                                  <m:rPr>
                                    <m:sty m:val="p"/>
                                  </m:rPr>
                                  <a:rPr lang="en-US" altLang="zh-CN" sz="2400" i="1">
                                    <a:latin typeface="Cambria Math" panose="02040503050406030204" pitchFamily="18" charset="0"/>
                                    <a:ea typeface="微软雅黑" panose="020B0503020204020204" pitchFamily="34" charset="-122"/>
                                  </a:rPr>
                                  <m:t>A</m:t>
                                </m:r>
                              </m:e>
                            </m:d>
                          </m:e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</m:t>
                            </m:r>
                          </m:sup>
                        </m:sSup>
                      </m:e>
                    </m:d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= | 2</a:t>
                </a:r>
                <a:r>
                  <a:rPr lang="en-US" altLang="zh-CN" sz="2400" dirty="0"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T</m:t>
                        </m:r>
                      </m:sup>
                    </m:sSup>
                    <m:r>
                      <a:rPr lang="en-US" altLang="zh-CN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 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e>
                      <m:sup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𝑛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+1</m:t>
                        </m:r>
                      </m:sup>
                    </m:sSup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BA10C873-A171-9E17-0C3D-6FAD09E84E5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00" y="3674396"/>
                <a:ext cx="10114865" cy="2642134"/>
              </a:xfrm>
              <a:prstGeom prst="rect">
                <a:avLst/>
              </a:prstGeom>
              <a:blipFill>
                <a:blip r:embed="rId4"/>
                <a:stretch>
                  <a:fillRect b="-346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EF557DF-C2E2-8FB7-796D-2C2082240170}"/>
                  </a:ext>
                </a:extLst>
              </p:cNvPr>
              <p:cNvSpPr txBox="1"/>
              <p:nvPr/>
            </p:nvSpPr>
            <p:spPr>
              <a:xfrm>
                <a:off x="911201" y="1273739"/>
                <a:ext cx="4795886" cy="24006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±</m:t>
                    </m:r>
                    <m:r>
                      <a:rPr lang="en-US" altLang="zh-CN" sz="200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𝐵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±</m:t>
                    </m:r>
                    <m:sSup>
                      <m:sSupPr>
                        <m:ctrlPr>
                          <a:rPr lang="zh-CN" altLang="zh-CN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000" i="1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𝑇</m:t>
                        </m:r>
                      </m:sup>
                    </m:sSup>
                    <m:r>
                      <a:rPr lang="en-US" altLang="zh-CN" sz="2000" i="1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 </m:t>
                    </m:r>
                  </m:oMath>
                </a14:m>
                <a:r>
                  <a:rPr lang="en-US" altLang="zh-CN" sz="2000" dirty="0">
                    <a:solidFill>
                      <a:srgbClr val="FF0000"/>
                    </a:solidFill>
                  </a:rPr>
                  <a:t>   </a:t>
                </a: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𝐴𝐵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sSup>
                        <m:sSup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𝐴𝐵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effectLst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20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20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𝑇</m:t>
                          </m:r>
                        </m:sup>
                      </m:sSup>
                      <m:r>
                        <a:rPr lang="en-US" altLang="zh-CN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|=|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20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|   </m:t>
                      </m:r>
                    </m:oMath>
                  </m:oMathPara>
                </a14:m>
                <a:endParaRPr lang="en-US" altLang="zh-CN" sz="2000" dirty="0">
                  <a:solidFill>
                    <a:srgbClr val="FF0000"/>
                  </a:solidFill>
                  <a:effectLst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1EF557DF-C2E2-8FB7-796D-2C2082240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1201" y="1273739"/>
                <a:ext cx="4795886" cy="2400657"/>
              </a:xfrm>
              <a:prstGeom prst="rect">
                <a:avLst/>
              </a:prstGeom>
              <a:blipFill>
                <a:blip r:embed="rId5"/>
                <a:stretch>
                  <a:fillRect l="-6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9BF96AD9-5546-5910-A5CD-082B60E45847}"/>
              </a:ext>
            </a:extLst>
          </p:cNvPr>
          <p:cNvSpPr txBox="1"/>
          <p:nvPr/>
        </p:nvSpPr>
        <p:spPr>
          <a:xfrm>
            <a:off x="331147" y="972414"/>
            <a:ext cx="39215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本题用到的性质和运算法则：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ACD16E0-9285-3512-FBC9-2B88C4F3EA67}"/>
                  </a:ext>
                </a:extLst>
              </p:cNvPr>
              <p:cNvSpPr txBox="1"/>
              <p:nvPr/>
            </p:nvSpPr>
            <p:spPr>
              <a:xfrm>
                <a:off x="5186371" y="1437010"/>
                <a:ext cx="6094428" cy="214725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sSup>
                        <m:sSupPr>
                          <m:ctrlPr>
                            <a:rPr lang="zh-CN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|=|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sSup>
                        <m:sSupPr>
                          <m:ctrlPr>
                            <a:rPr lang="zh-CN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e>
                        <m:sup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−1</m:t>
                          </m:r>
                        </m:sup>
                      </m:sSup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𝐴</m:t>
                          </m:r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|</m:t>
                          </m:r>
                        </m:den>
                      </m:f>
                    </m:oMath>
                  </m:oMathPara>
                </a14:m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𝐴𝐵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|=|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||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𝑘𝐴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|=</m:t>
                      </m:r>
                      <m:sSup>
                        <m:sSupPr>
                          <m:ctrlPr>
                            <a:rPr lang="zh-CN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altLang="zh-CN" sz="1800" i="1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𝑘</m:t>
                          </m:r>
                        </m:e>
                        <m:sup>
                          <m:r>
                            <a:rPr lang="en-US" altLang="zh-CN" sz="1800" b="0" i="1" smtClean="0">
                              <a:solidFill>
                                <a:srgbClr val="FF0000"/>
                              </a:solidFill>
                              <a:effectLst/>
                              <a:latin typeface="Cambria Math" panose="02040503050406030204" pitchFamily="18" charset="0"/>
                              <a:ea typeface="宋体" panose="02010600030101010101" pitchFamily="2" charset="-122"/>
                              <a:cs typeface="Times New Roman" panose="02020603050405020304" pitchFamily="18" charset="0"/>
                            </a:rPr>
                            <m:t>𝑛</m:t>
                          </m:r>
                        </m:sup>
                      </m:sSup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|</m:t>
                      </m:r>
                    </m:oMath>
                  </m:oMathPara>
                </a14:m>
                <a:endParaRPr lang="en-US" altLang="zh-CN" sz="1800" dirty="0">
                  <a:solidFill>
                    <a:srgbClr val="FF0000"/>
                  </a:solidFill>
                </a:endParaRPr>
              </a:p>
              <a:p>
                <a:pPr>
                  <a:lnSpc>
                    <a:spcPct val="150000"/>
                  </a:lnSpc>
                </a:pPr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A(B+C) = AB + BC</a:t>
                </a:r>
              </a:p>
            </p:txBody>
          </p:sp>
        </mc:Choice>
        <mc:Fallback xmlns="">
          <p:sp>
            <p:nvSpPr>
              <p:cNvPr id="19" name="文本框 18">
                <a:extLst>
                  <a:ext uri="{FF2B5EF4-FFF2-40B4-BE49-F238E27FC236}">
                    <a16:creationId xmlns:a16="http://schemas.microsoft.com/office/drawing/2014/main" id="{AACD16E0-9285-3512-FBC9-2B88C4F3EA6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6371" y="1437010"/>
                <a:ext cx="6094428" cy="2147254"/>
              </a:xfrm>
              <a:prstGeom prst="rect">
                <a:avLst/>
              </a:prstGeom>
              <a:blipFill>
                <a:blip r:embed="rId6"/>
                <a:stretch>
                  <a:fillRect l="-900" b="-312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D3A82C04-8CDB-30E8-538D-39286DFF8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32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2707672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7834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转置与伴随矩阵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7CBABA1-A4F1-00B4-B4C4-106114A02E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28269" y="2597159"/>
            <a:ext cx="7433804" cy="33662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46AF177-9078-AD0A-4657-2C6DF90857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281" y="1292209"/>
            <a:ext cx="10259438" cy="11567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54F78FED-213C-4A27-D52E-D1AC32C2C7FD}"/>
              </a:ext>
            </a:extLst>
          </p:cNvPr>
          <p:cNvSpPr txBox="1"/>
          <p:nvPr/>
        </p:nvSpPr>
        <p:spPr>
          <a:xfrm>
            <a:off x="1282045" y="6259910"/>
            <a:ext cx="53449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转置跟伴随矩阵的形式一定要记清楚！！！ 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7992327-1921-434E-422D-0FE9908A3F23}"/>
              </a:ext>
            </a:extLst>
          </p:cNvPr>
          <p:cNvSpPr txBox="1"/>
          <p:nvPr/>
        </p:nvSpPr>
        <p:spPr>
          <a:xfrm>
            <a:off x="331147" y="1107543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/>
              <a:t>(2005,</a:t>
            </a:r>
            <a:r>
              <a:rPr lang="zh-CN" altLang="en-US" b="1" dirty="0"/>
              <a:t> </a:t>
            </a:r>
            <a:r>
              <a:rPr lang="en-US" altLang="zh-CN" b="1" dirty="0"/>
              <a:t>3 </a:t>
            </a:r>
            <a:r>
              <a:rPr lang="zh-CN" altLang="en-US" b="1" dirty="0"/>
              <a:t>考研原题</a:t>
            </a:r>
            <a:r>
              <a:rPr lang="en-US" altLang="zh-CN" b="1" dirty="0"/>
              <a:t>)</a:t>
            </a:r>
            <a:endParaRPr lang="zh-CN" altLang="en-US" b="1" dirty="0"/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DC0BA66-2552-3FC5-4326-B231AC5F1E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000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7834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分块矩阵</a:t>
            </a:r>
            <a:endParaRPr lang="zh-CN" altLang="en-US" sz="2400" b="1" dirty="0">
              <a:solidFill>
                <a:srgbClr val="FF000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00EB0B8-4D5A-07D8-53C0-E9BC8A30FB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433" y="803390"/>
            <a:ext cx="6760978" cy="286880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AEA436B5-6C20-DBE3-6528-34C80C10BDE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1692" y="3672192"/>
            <a:ext cx="6425467" cy="3003207"/>
          </a:xfrm>
          <a:prstGeom prst="rect">
            <a:avLst/>
          </a:prstGeom>
        </p:spPr>
      </p:pic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9DC53E96-D513-7AEF-AA72-878EFEB4E7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588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17EECBF6-59DA-ECBC-FB43-601DC725F379}"/>
              </a:ext>
            </a:extLst>
          </p:cNvPr>
          <p:cNvSpPr txBox="1"/>
          <p:nvPr/>
        </p:nvSpPr>
        <p:spPr>
          <a:xfrm>
            <a:off x="331147" y="332498"/>
            <a:ext cx="78342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秩相关题目</a:t>
            </a:r>
            <a:r>
              <a:rPr lang="zh-CN" altLang="en-US" sz="2400" b="1" dirty="0">
                <a:solidFill>
                  <a:srgbClr val="FF0000"/>
                </a:solidFill>
              </a:rPr>
              <a:t>（初等变换、秩的性质）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0DC1E19-ACD2-4A07-7EB1-AE28EAEEE7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2406" y="3429000"/>
            <a:ext cx="7175782" cy="2962373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C087C83A-D7A9-D2D6-D1CA-65D28D932B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5748" y="1007403"/>
            <a:ext cx="8868957" cy="2160004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7E0F9CB-0BA6-8012-69E3-0C7E1988F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95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26A0C1F-0933-4170-8A4B-610FA85FA4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6CA285-63E1-4BC2-89B5-2FF44E44FF9F}"/>
              </a:ext>
            </a:extLst>
          </p:cNvPr>
          <p:cNvSpPr/>
          <p:nvPr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chemeClr val="accent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6A9FC9-7342-4570-AEC7-EFB41B0235BB}"/>
              </a:ext>
            </a:extLst>
          </p:cNvPr>
          <p:cNvSpPr/>
          <p:nvPr/>
        </p:nvSpPr>
        <p:spPr>
          <a:xfrm>
            <a:off x="5410200" y="1562100"/>
            <a:ext cx="1325880" cy="1325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03</a:t>
            </a:r>
            <a:endParaRPr lang="zh-CN" altLang="en-US" sz="4000" dirty="0"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748E6F-0EFB-443C-9FF6-7C10526EAD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2778" y="439140"/>
            <a:ext cx="2196582" cy="610161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E3C38FAC-B84D-F43E-4630-BC47D1AAA6D2}"/>
              </a:ext>
            </a:extLst>
          </p:cNvPr>
          <p:cNvSpPr txBox="1"/>
          <p:nvPr/>
        </p:nvSpPr>
        <p:spPr>
          <a:xfrm>
            <a:off x="2103539" y="3354117"/>
            <a:ext cx="798492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spc="2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线矩阵的初等变换与线性方程组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A547F573-B2EB-BDA9-6A7B-034429D20A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805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28486619-DEEC-AEDB-B008-D7D3012A0385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94885A1-7ABF-07B7-F6ED-440732D5F5A5}"/>
              </a:ext>
            </a:extLst>
          </p:cNvPr>
          <p:cNvSpPr txBox="1"/>
          <p:nvPr/>
        </p:nvSpPr>
        <p:spPr>
          <a:xfrm>
            <a:off x="277336" y="370005"/>
            <a:ext cx="326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初等变换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C0BBBEF-2926-E4D9-0436-50DBE3A1410C}"/>
                  </a:ext>
                </a:extLst>
              </p:cNvPr>
              <p:cNvSpPr txBox="1"/>
              <p:nvPr/>
            </p:nvSpPr>
            <p:spPr>
              <a:xfrm>
                <a:off x="1087643" y="4651253"/>
                <a:ext cx="7522957" cy="122450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sz="2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zh-CN" altLang="en-US" sz="28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zh-CN" altLang="en-US" sz="2800" i="0">
                            <a:latin typeface="Cambria Math" panose="02040503050406030204" pitchFamily="18" charset="0"/>
                          </a:rPr>
                          <m:t>2011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zh-CN" alt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2800" dirty="0">
                    <a:solidFill>
                      <a:srgbClr val="836967"/>
                    </a:solidFill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800" i="1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begChr m:val="["/>
                            <m:endChr m:val="]"/>
                            <m:ctrlPr>
                              <a:rPr lang="zh-CN" alt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m>
                              <m:mPr>
                                <m:plcHide m:val="on"/>
                                <m:mcs>
                                  <m:mc>
                                    <m:mcPr>
                                      <m:count m:val="3"/>
                                      <m:mcJc m:val="center"/>
                                    </m:mcPr>
                                  </m:mc>
                                </m:mcs>
                                <m:ctrlPr>
                                  <a:rPr lang="zh-CN" altLang="en-US" sz="2800" i="1">
                                    <a:solidFill>
                                      <a:srgbClr val="836967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mPr>
                              <m:mr>
                                <m:e>
                                  <m:r>
                                    <a:rPr lang="zh-CN" altLang="en-US" sz="2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800" b="0" i="1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sz="2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  <m:mr>
                                <m:e>
                                  <m: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  <m:e>
                                  <m:r>
                                    <a:rPr lang="zh-CN" altLang="en-US" sz="280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  <m:e>
                                  <m:r>
                                    <a:rPr lang="en-US" altLang="zh-CN" sz="2800" b="0" i="0" smtClean="0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e>
                              </m:mr>
                            </m:m>
                          </m:e>
                        </m:d>
                      </m:e>
                      <m:sup>
                        <m:r>
                          <a:rPr lang="zh-CN" altLang="en-US" sz="2800">
                            <a:latin typeface="Cambria Math" panose="02040503050406030204" pitchFamily="18" charset="0"/>
                          </a:rPr>
                          <m:t>201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altLang="zh-CN" sz="2800" dirty="0"/>
                  <a:t>=</a:t>
                </a:r>
                <a:r>
                  <a:rPr lang="en-US" altLang="zh-CN" sz="2800" u="sng" dirty="0"/>
                  <a:t>          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0C0BBBEF-2926-E4D9-0436-50DBE3A1410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7643" y="4651253"/>
                <a:ext cx="7522957" cy="12245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17E78D5-5278-AAAC-B3D9-4D9464E3CBAA}"/>
                  </a:ext>
                </a:extLst>
              </p:cNvPr>
              <p:cNvSpPr txBox="1"/>
              <p:nvPr/>
            </p:nvSpPr>
            <p:spPr>
              <a:xfrm>
                <a:off x="8610600" y="4651253"/>
                <a:ext cx="1779309" cy="12405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zh-CN" altLang="en-US" sz="2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sz="2800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6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7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8</m:t>
                              </m:r>
                            </m:e>
                            <m:e>
                              <m:r>
                                <a:rPr lang="en-US" altLang="zh-CN" sz="2800" b="0" i="0" smtClean="0">
                                  <a:latin typeface="Cambria Math" panose="02040503050406030204" pitchFamily="18" charset="0"/>
                                </a:rPr>
                                <m:t>9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>
                    <a:solidFill>
                      <a:srgbClr val="836967"/>
                    </a:solidFill>
                  </a:rPr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17E78D5-5278-AAAC-B3D9-4D9464E3CB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10600" y="4651253"/>
                <a:ext cx="1779309" cy="1240532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659E8E1-F7F1-816F-38CC-F73748C65449}"/>
                  </a:ext>
                </a:extLst>
              </p:cNvPr>
              <p:cNvSpPr txBox="1"/>
              <p:nvPr/>
            </p:nvSpPr>
            <p:spPr>
              <a:xfrm>
                <a:off x="999241" y="1296235"/>
                <a:ext cx="971903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solidFill>
                      <a:srgbClr val="FF0000"/>
                    </a:solidFill>
                  </a:rPr>
                  <a:t>初等变换本质：假设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是一个</a:t>
                </a:r>
                <a14:m>
                  <m:oMath xmlns:m="http://schemas.openxmlformats.org/officeDocument/2006/math"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𝑚</m:t>
                    </m:r>
                    <m:r>
                      <a:rPr lang="zh-CN" altLang="en-US" sz="2000" i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×</m:t>
                    </m:r>
                    <m:r>
                      <a:rPr lang="zh-CN" altLang="en-US" sz="200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zh-CN" altLang="en-US" sz="2000" dirty="0">
                    <a:solidFill>
                      <a:srgbClr val="FF0000"/>
                    </a:solidFill>
                  </a:rPr>
                  <a:t>的矩阵，行初等变换相当于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左乘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m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阶的初等矩阵，列初等变换相当于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A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右乘</a:t>
                </a:r>
                <a:r>
                  <a:rPr lang="en-US" altLang="zh-CN" sz="2000" i="1" dirty="0">
                    <a:solidFill>
                      <a:srgbClr val="FF0000"/>
                    </a:solidFill>
                    <a:latin typeface="Cambria Math" panose="02040503050406030204" pitchFamily="18" charset="0"/>
                  </a:rPr>
                  <a:t>n</a:t>
                </a:r>
                <a:r>
                  <a:rPr lang="zh-CN" altLang="en-US" sz="2000" dirty="0">
                    <a:solidFill>
                      <a:srgbClr val="FF0000"/>
                    </a:solidFill>
                  </a:rPr>
                  <a:t>阶的初等矩阵</a:t>
                </a:r>
              </a:p>
            </p:txBody>
          </p:sp>
        </mc:Choice>
        <mc:Fallback xmlns=""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F659E8E1-F7F1-816F-38CC-F73748C654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241" y="1296235"/>
                <a:ext cx="9719035" cy="707886"/>
              </a:xfrm>
              <a:prstGeom prst="rect">
                <a:avLst/>
              </a:prstGeom>
              <a:blipFill>
                <a:blip r:embed="rId6"/>
                <a:stretch>
                  <a:fillRect l="-690" t="-6897" r="-3199" b="-1465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502C0293-581D-8B2C-81EF-7F7E00959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37</a:t>
            </a:fld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82B3C8-6147-E7F0-EBA1-3394C6AA9B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99241" y="2206747"/>
            <a:ext cx="3220035" cy="209458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F5A33DDA-E49B-8455-742F-A242060EC81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21998" y="2468686"/>
            <a:ext cx="3329089" cy="180237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2DE696A6-2209-691E-65DD-F5AED600116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66533" y="2466773"/>
            <a:ext cx="3352154" cy="1834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5492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CB964E-6CCA-DCE9-1504-40179DEF977F}"/>
                  </a:ext>
                </a:extLst>
              </p:cNvPr>
              <p:cNvSpPr txBox="1"/>
              <p:nvPr/>
            </p:nvSpPr>
            <p:spPr>
              <a:xfrm>
                <a:off x="1392159" y="928954"/>
                <a:ext cx="9191394" cy="28030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是可逆矩阵，将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的第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倍加到第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行得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，则（）：</a:t>
                </a:r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A. 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zh-CN" altLang="en-US" sz="24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第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倍加到第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B. 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的第</m:t>
                    </m:r>
                  </m:oMath>
                </a14:m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-3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倍加到第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C. 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的第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倍加到第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algn="ctr">
                  <a:lnSpc>
                    <a:spcPct val="150000"/>
                  </a:lnSpc>
                </a:pP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D.  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  <m:r>
                      <a:rPr lang="zh-CN" altLang="en-US" sz="24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的第</m:t>
                    </m:r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1</m:t>
                    </m:r>
                  </m:oMath>
                </a14:m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列的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-3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倍加到第</a:t>
                </a:r>
                <a:r>
                  <a:rPr lang="en-US" altLang="zh-CN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列得到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B</m:t>
                        </m:r>
                      </m:e>
                      <m:sup>
                        <m:r>
                          <a:rPr lang="zh-CN" altLang="en-US" sz="24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14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E0CB964E-6CCA-DCE9-1504-40179DEF9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92159" y="928954"/>
                <a:ext cx="9191394" cy="2803075"/>
              </a:xfrm>
              <a:prstGeom prst="rect">
                <a:avLst/>
              </a:prstGeom>
              <a:blipFill>
                <a:blip r:embed="rId3"/>
                <a:stretch>
                  <a:fillRect l="-995" b="-41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5" name="图片 4">
            <a:extLst>
              <a:ext uri="{FF2B5EF4-FFF2-40B4-BE49-F238E27FC236}">
                <a16:creationId xmlns:a16="http://schemas.microsoft.com/office/drawing/2014/main" id="{0388DDEF-84AA-AA13-4028-CD6FE0933ECA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6D8496-A229-95AF-29E1-307A1D482675}"/>
              </a:ext>
            </a:extLst>
          </p:cNvPr>
          <p:cNvSpPr txBox="1"/>
          <p:nvPr/>
        </p:nvSpPr>
        <p:spPr>
          <a:xfrm>
            <a:off x="277336" y="370005"/>
            <a:ext cx="326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初等变换结合伴随矩阵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29724B5-9D86-DAEC-B7D3-908453E1C84B}"/>
                  </a:ext>
                </a:extLst>
              </p:cNvPr>
              <p:cNvSpPr txBox="1"/>
              <p:nvPr/>
            </p:nvSpPr>
            <p:spPr>
              <a:xfrm>
                <a:off x="1684255" y="4486208"/>
                <a:ext cx="8823489" cy="16791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正确答案：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</a:t>
                </a:r>
              </a:p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由题目可知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(3)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A=B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，分别对等式两边求逆有，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由伴随矩阵的公式可知：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sSup>
                      <m:sSup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|"/>
                        <m:endChr m:val="|"/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</m:d>
                    <m:sSup>
                      <m:sSup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因为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是由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将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的第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行的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倍加到第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行得来的，所以行列式的值不变，于是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|A| = |B|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，故有：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en-US" sz="20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 dirty="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zh-CN" altLang="en-US" sz="2000" dirty="0"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p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  <m:r>
                      <a:rPr lang="en-US" altLang="zh-CN" sz="2000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sz="2000" b="0" i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zh-CN" sz="2000">
                        <a:latin typeface="Cambria Math" panose="02040503050406030204" pitchFamily="18" charset="0"/>
                      </a:rPr>
                      <m:t>(−3)</m:t>
                    </m:r>
                  </m:oMath>
                </a14:m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=</a:t>
                </a:r>
                <a:r>
                  <a:rPr lang="zh-CN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𝐵</m:t>
                        </m:r>
                      </m:e>
                      <m:sup>
                        <m:r>
                          <a:rPr lang="en-US" altLang="zh-CN" sz="2000">
                            <a:latin typeface="Cambria Math" panose="02040503050406030204" pitchFamily="18" charset="0"/>
                          </a:rPr>
                          <m:t>∗</m:t>
                        </m:r>
                      </m:sup>
                    </m:sSup>
                  </m:oMath>
                </a14:m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29724B5-9D86-DAEC-B7D3-908453E1C8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84255" y="4486208"/>
                <a:ext cx="8823489" cy="1679114"/>
              </a:xfrm>
              <a:prstGeom prst="rect">
                <a:avLst/>
              </a:prstGeom>
              <a:blipFill>
                <a:blip r:embed="rId5"/>
                <a:stretch>
                  <a:fillRect l="-691" t="-2182" r="-276" b="-4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4387E753-B74B-3AC7-4052-15DD0F50D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38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71D45E68-0D7F-D72F-2787-DF0D6AD0C03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98691" y="928954"/>
            <a:ext cx="7947150" cy="352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285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388DDEF-84AA-AA13-4028-CD6FE0933ECA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166D8496-A229-95AF-29E1-307A1D482675}"/>
              </a:ext>
            </a:extLst>
          </p:cNvPr>
          <p:cNvSpPr txBox="1"/>
          <p:nvPr/>
        </p:nvSpPr>
        <p:spPr>
          <a:xfrm>
            <a:off x="277336" y="370005"/>
            <a:ext cx="326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初等变换结合伴随矩阵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D84A67-02FF-7787-38F5-D58394780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3208" y="4270648"/>
            <a:ext cx="8119962" cy="145161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298DC9AF-9DA0-FECE-3681-B83208E2D5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8450" y="1319005"/>
            <a:ext cx="7540988" cy="263082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17727FC-54B0-8BCA-62BE-F8A55BB72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1498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DBDF53-DAA6-9524-9361-94F4E6A980DA}"/>
              </a:ext>
            </a:extLst>
          </p:cNvPr>
          <p:cNvSpPr txBox="1"/>
          <p:nvPr/>
        </p:nvSpPr>
        <p:spPr>
          <a:xfrm>
            <a:off x="166211" y="131753"/>
            <a:ext cx="246039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重要公式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BB8B8F9-3C38-9ACE-3EC5-60A4403B8FEC}"/>
              </a:ext>
            </a:extLst>
          </p:cNvPr>
          <p:cNvSpPr txBox="1"/>
          <p:nvPr/>
        </p:nvSpPr>
        <p:spPr>
          <a:xfrm>
            <a:off x="242955" y="707540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en-US" altLang="zh-CN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</a:t>
            </a:r>
            <a:r>
              <a:rPr lang="zh-CN" altLang="en-US" sz="16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（下）</a:t>
            </a: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三角行列式的值等于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主对角线上元素</a:t>
            </a:r>
            <a:r>
              <a:rPr lang="zh-CN" altLang="en-US" sz="1600" dirty="0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1600" dirty="0" err="1">
                <a:solidFill>
                  <a:srgbClr val="FF0000"/>
                </a:solidFill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乘积</a:t>
            </a:r>
            <a:endParaRPr lang="en-US" altLang="zh-CN" sz="1600" dirty="0">
              <a:solidFill>
                <a:srgbClr val="FF0000"/>
              </a:solidFill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95DA650-48BC-3277-8F92-3C479CD213FC}"/>
              </a:ext>
            </a:extLst>
          </p:cNvPr>
          <p:cNvSpPr txBox="1"/>
          <p:nvPr/>
        </p:nvSpPr>
        <p:spPr>
          <a:xfrm>
            <a:off x="242955" y="1101781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副对角线的行列式值为：</a:t>
            </a:r>
            <a:endParaRPr lang="en-US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235E9191-3957-268C-4F1E-34E1212A7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6410" y="1440335"/>
            <a:ext cx="5204911" cy="115834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D08B554E-AC44-69C1-BE7C-686885490122}"/>
              </a:ext>
            </a:extLst>
          </p:cNvPr>
          <p:cNvSpPr txBox="1"/>
          <p:nvPr/>
        </p:nvSpPr>
        <p:spPr>
          <a:xfrm>
            <a:off x="242955" y="2681476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两个特殊的拉普拉斯展开式：</a:t>
            </a:r>
            <a:endParaRPr lang="en-US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33CD5FC-5523-F202-6D24-43AB17A7F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3089" y="2939448"/>
            <a:ext cx="4313294" cy="670618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788642F4-10AB-D194-2C0E-7CC0886867C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9138" y="3870257"/>
            <a:ext cx="6096528" cy="602032"/>
          </a:xfrm>
          <a:prstGeom prst="rect">
            <a:avLst/>
          </a:prstGeom>
        </p:spPr>
      </p:pic>
      <p:sp>
        <p:nvSpPr>
          <p:cNvPr id="20" name="文本框 19">
            <a:extLst>
              <a:ext uri="{FF2B5EF4-FFF2-40B4-BE49-F238E27FC236}">
                <a16:creationId xmlns:a16="http://schemas.microsoft.com/office/drawing/2014/main" id="{08C65FA0-98F7-BFAE-A640-F38C1D88FAE7}"/>
              </a:ext>
            </a:extLst>
          </p:cNvPr>
          <p:cNvSpPr txBox="1"/>
          <p:nvPr/>
        </p:nvSpPr>
        <p:spPr>
          <a:xfrm>
            <a:off x="242955" y="4543094"/>
            <a:ext cx="609452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457200" algn="l"/>
              </a:tabLst>
            </a:pPr>
            <a:r>
              <a:rPr lang="zh-CN" altLang="en-US" sz="16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范德蒙德行列式：</a:t>
            </a:r>
            <a:endParaRPr lang="en-US" altLang="zh-CN" sz="1600" dirty="0">
              <a:effectLst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39B21369-3B7C-2550-21EC-F0F7CAB8F4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23166" y="4962985"/>
            <a:ext cx="4351397" cy="135647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B864B1F-FC91-7F79-8C0A-C2BD5030A2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737629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E2FAB8-4921-3456-13BA-AD0A112D9D66}"/>
                  </a:ext>
                </a:extLst>
              </p:cNvPr>
              <p:cNvSpPr txBox="1"/>
              <p:nvPr/>
            </p:nvSpPr>
            <p:spPr>
              <a:xfrm>
                <a:off x="2537460" y="821451"/>
                <a:ext cx="6096000" cy="157331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设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A=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lang="en-US" altLang="zh-CN" sz="18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eqArr>
                          <m:eqArr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</m:ctrlPr>
                          </m:eqArr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5 3 1</m:t>
                            </m:r>
                          </m:e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2 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−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微软雅黑" panose="020B0503020204020204" pitchFamily="34" charset="-122"/>
                              </a:rPr>
                              <m:t>1 1</m:t>
                            </m:r>
                          </m:e>
                        </m:eqArr>
                      </m:e>
                    </m:d>
                  </m:oMath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）求可逆矩阵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PA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为行最简形矩阵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</a:t>
                </a:r>
                <a:r>
                  <a:rPr lang="en-US" altLang="zh-CN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）求一个可逆矩阵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，使</a:t>
                </a:r>
                <a14:m>
                  <m:oMath xmlns:m="http://schemas.openxmlformats.org/officeDocument/2006/math">
                    <m:r>
                      <a:rPr lang="en-US" altLang="zh-CN" sz="1800" i="1" smtClean="0">
                        <a:latin typeface="Cambria Math" panose="02040503050406030204" pitchFamily="18" charset="0"/>
                      </a:rPr>
                      <m:t>𝑄</m:t>
                    </m:r>
                    <m:sSup>
                      <m:sSupPr>
                        <m:ctrlPr>
                          <a:rPr lang="en-US" altLang="zh-CN" sz="1800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en-US" altLang="zh-CN" sz="1800" i="1" smtClean="0">
                            <a:latin typeface="Cambria Math" panose="02040503050406030204" pitchFamily="18" charset="0"/>
                          </a:rPr>
                          <m:t>𝑇</m:t>
                        </m:r>
                      </m:sup>
                    </m:sSup>
                    <m:r>
                      <a:rPr lang="zh-CN" altLang="en-US" sz="1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为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行最简形矩阵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88E2FAB8-4921-3456-13BA-AD0A112D9D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37460" y="821451"/>
                <a:ext cx="6096000" cy="1573316"/>
              </a:xfrm>
              <a:prstGeom prst="rect">
                <a:avLst/>
              </a:prstGeom>
              <a:blipFill>
                <a:blip r:embed="rId3"/>
                <a:stretch>
                  <a:fillRect l="-800" b="-54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ADC449DB-98DE-4FF2-1DF4-6B4D8D86194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015" t="10144" b="10230"/>
          <a:stretch/>
        </p:blipFill>
        <p:spPr>
          <a:xfrm rot="10800000">
            <a:off x="2746312" y="2534478"/>
            <a:ext cx="6184328" cy="3877991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9BEF66F-0FA7-5AE3-A31B-9B57E4917025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D3C31B34-5686-9336-9B23-2E12495ABB6B}"/>
              </a:ext>
            </a:extLst>
          </p:cNvPr>
          <p:cNvSpPr txBox="1"/>
          <p:nvPr/>
        </p:nvSpPr>
        <p:spPr>
          <a:xfrm>
            <a:off x="277336" y="370005"/>
            <a:ext cx="32682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矩阵的化简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172C255-750A-A7D8-65D5-160C21150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11575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D9E726-8695-2A9F-65BC-D38551F31FAB}"/>
                  </a:ext>
                </a:extLst>
              </p:cNvPr>
              <p:cNvSpPr txBox="1"/>
              <p:nvPr/>
            </p:nvSpPr>
            <p:spPr>
              <a:xfrm>
                <a:off x="5028510" y="1093381"/>
                <a:ext cx="6889449" cy="194899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{"/>
                          <m:endChr m:val=""/>
                          <m:ctrlPr>
                            <a:rPr lang="en-US" altLang="zh-CN" sz="180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altLang="zh-CN" sz="180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eqArrPr>
                            <m:e>
                              <m:sSub>
                                <m:sSubPr>
                                  <m:ctrlPr>
                                    <a:rPr lang="en-US" altLang="zh-CN" sz="180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ctrlP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2−</m:t>
                                      </m:r>
                                      <m:r>
                                        <a:rPr lang="en-US" altLang="zh-CN" sz="1800" i="1">
                                          <a:latin typeface="Cambria Math" panose="02040503050406030204" pitchFamily="18" charset="0"/>
                                        </a:rPr>
                                        <m:t>𝜆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US" altLang="zh-CN" sz="1800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x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+2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=1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5−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 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−2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−4</m:t>
                              </m:r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+</m:t>
                              </m:r>
                              <m:d>
                                <m:d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5−</m:t>
                                  </m:r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</a:rPr>
                                    <m:t>𝜆</m:t>
                                  </m:r>
                                </m:e>
                              </m:d>
                              <m:sSub>
                                <m:sSubPr>
                                  <m:ctrlP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1800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3</m:t>
                                  </m:r>
                                </m:sub>
                              </m:sSub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=−</m:t>
                              </m:r>
                              <m:r>
                                <a:rPr lang="en-US" altLang="zh-CN" sz="1800" i="1" smtClean="0"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  <m:r>
                                <a:rPr lang="en-US" altLang="zh-CN" sz="1800" b="0" i="1" smtClean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问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𝜆</m:t>
                    </m:r>
                    <m:r>
                      <a:rPr lang="zh-CN" altLang="en-US" sz="1800" i="1" dirty="0">
                        <a:latin typeface="Cambria Math" panose="02040503050406030204" pitchFamily="18" charset="0"/>
                      </a:rPr>
                      <m:t>为</m:t>
                    </m:r>
                  </m:oMath>
                </a14:m>
                <a:r>
                  <a:rPr lang="zh-CN" altLang="en-US" sz="1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何值时，此方程组有唯一解，无解或有无穷多解？并在有无穷多解时求其同解。</a:t>
                </a:r>
                <a:endPara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75D9E726-8695-2A9F-65BC-D38551F31FA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28510" y="1093381"/>
                <a:ext cx="6889449" cy="1948995"/>
              </a:xfrm>
              <a:prstGeom prst="rect">
                <a:avLst/>
              </a:prstGeom>
              <a:blipFill>
                <a:blip r:embed="rId3"/>
                <a:stretch>
                  <a:fillRect l="-796" b="-40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A2BCB7C7-9ABE-A15F-B5F9-70333D2338C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51" t="13958" b="14124"/>
          <a:stretch/>
        </p:blipFill>
        <p:spPr>
          <a:xfrm rot="10800000">
            <a:off x="5166395" y="3046904"/>
            <a:ext cx="6705602" cy="367909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E93BB2E-C16C-47AF-70E0-6AB5527829C4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A0472DCA-B0CF-5F98-82FF-77CE73939675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线性方程组的解</a:t>
            </a:r>
            <a:r>
              <a:rPr lang="zh-CN" altLang="en-US" sz="2400" b="1" dirty="0">
                <a:solidFill>
                  <a:srgbClr val="FF0000"/>
                </a:solidFill>
              </a:rPr>
              <a:t>（</a:t>
            </a:r>
            <a:r>
              <a:rPr lang="zh-CN" altLang="en-US" sz="2400" dirty="0">
                <a:solidFill>
                  <a:srgbClr val="FF0000"/>
                </a:solidFill>
              </a:rPr>
              <a:t>课本上</a:t>
            </a:r>
            <a:r>
              <a:rPr lang="en-US" altLang="zh-CN" sz="2400" dirty="0">
                <a:solidFill>
                  <a:srgbClr val="FF0000"/>
                </a:solidFill>
              </a:rPr>
              <a:t>P72-76 </a:t>
            </a:r>
            <a:r>
              <a:rPr lang="zh-CN" altLang="en-US" sz="2400" dirty="0">
                <a:solidFill>
                  <a:srgbClr val="FF0000"/>
                </a:solidFill>
              </a:rPr>
              <a:t>定理</a:t>
            </a:r>
            <a:r>
              <a:rPr lang="en-US" altLang="zh-CN" sz="2400" dirty="0">
                <a:solidFill>
                  <a:srgbClr val="FF0000"/>
                </a:solidFill>
              </a:rPr>
              <a:t>3</a:t>
            </a:r>
            <a:r>
              <a:rPr lang="zh-CN" altLang="en-US" sz="2400" dirty="0">
                <a:solidFill>
                  <a:srgbClr val="FF0000"/>
                </a:solidFill>
              </a:rPr>
              <a:t>、定理</a:t>
            </a:r>
            <a:r>
              <a:rPr lang="en-US" altLang="zh-CN" sz="2400" dirty="0">
                <a:solidFill>
                  <a:srgbClr val="FF0000"/>
                </a:solidFill>
              </a:rPr>
              <a:t>4</a:t>
            </a:r>
            <a:r>
              <a:rPr lang="zh-CN" altLang="en-US" sz="2400" b="1" dirty="0">
                <a:solidFill>
                  <a:srgbClr val="FF0000"/>
                </a:solidFill>
              </a:rPr>
              <a:t>）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92F1002-16B9-B21C-FF96-017BAD4B7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41</a:t>
            </a:fld>
            <a:endParaRPr lang="zh-CN" altLang="en-US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94E251B-8A50-0BB3-6165-4F82D39A07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186" y="2654078"/>
            <a:ext cx="5100247" cy="1161547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1F611469-3A3A-4DC0-CD6A-830F4B6EF7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186" y="4578778"/>
            <a:ext cx="4872624" cy="459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88404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AF62C41-22FA-39AC-8AAC-3D36CB938E8A}"/>
                  </a:ext>
                </a:extLst>
              </p:cNvPr>
              <p:cNvSpPr txBox="1"/>
              <p:nvPr/>
            </p:nvSpPr>
            <p:spPr>
              <a:xfrm>
                <a:off x="518160" y="872756"/>
                <a:ext cx="6096000" cy="163480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设</a:t>
                </a: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</a:rPr>
                      <m:t>𝐴</m:t>
                    </m:r>
                    <m:r>
                      <a:rPr lang="en-US" altLang="zh-CN" sz="1800" i="0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altLang="zh-CN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en-US" altLang="zh-CN" sz="1800" i="1" dirty="0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1800" i="0" dirty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1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1800" i="0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1800" i="0" dirty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1800" i="0" dirty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1800" i="0" dirty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  <m:e>
                              <m:r>
                                <a:rPr lang="en-US" altLang="zh-CN" sz="1800" i="0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1800" i="0" dirty="0">
                                  <a:latin typeface="Cambria Math" panose="02040503050406030204" pitchFamily="18" charset="0"/>
                                </a:rPr>
                                <m:t>−5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14:m>
                  <m:oMath xmlns:m="http://schemas.openxmlformats.org/officeDocument/2006/math">
                    <m:r>
                      <a:rPr lang="zh-CN" altLang="en-US" dirty="0">
                        <a:latin typeface="Cambria Math" panose="02040503050406030204" pitchFamily="18" charset="0"/>
                      </a:rPr>
                      <m:t>𝐵</m:t>
                    </m:r>
                    <m:r>
                      <a:rPr lang="zh-CN" altLang="en-US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zh-CN" altLang="en-US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3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 dirty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f>
                                <m:fPr>
                                  <m:ctrlPr>
                                    <a:rPr lang="zh-CN" altLang="en-US" i="1" dirty="0"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dirty="0">
                                      <a:latin typeface="Cambria Math" panose="02040503050406030204" pitchFamily="18" charset="0"/>
                                    </a:rPr>
                                    <m:t>7</m:t>
                                  </m:r>
                                </m:num>
                                <m:den>
                                  <m:r>
                                    <a:rPr lang="zh-CN" altLang="en-US" dirty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mr>
                          <m:mr>
                            <m:e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dirty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dirty="0">
                                  <a:latin typeface="Cambria Math" panose="02040503050406030204" pitchFamily="18" charset="0"/>
                                </a:rPr>
                                <m:t>−3</m:t>
                              </m:r>
                            </m:e>
                          </m:mr>
                        </m:m>
                      </m:e>
                    </m:d>
                  </m:oMath>
                </a14:m>
                <a:endParaRPr lang="en-US" altLang="zh-CN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  <a:p>
                <a:pPr>
                  <a:lnSpc>
                    <a:spcPct val="150000"/>
                  </a:lnSpc>
                  <a:spcBef>
                    <a:spcPts val="600"/>
                  </a:spcBef>
                </a:pPr>
                <a:r>
                  <a:rPr lang="zh-CN" altLang="en-US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求</a:t>
                </a:r>
                <a14:m>
                  <m:oMath xmlns:m="http://schemas.openxmlformats.org/officeDocument/2006/math">
                    <m:r>
                      <a:rPr lang="en-US" altLang="zh-CN" b="0" i="0" dirty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Times New Roman" panose="02020603050405020304" pitchFamily="18" charset="0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，使 </a:t>
                </a:r>
                <a14:m>
                  <m:oMath xmlns:m="http://schemas.openxmlformats.org/officeDocument/2006/math">
                    <m:r>
                      <a:rPr lang="en-US" altLang="zh-CN" sz="1800" b="0" i="1" dirty="0" smtClean="0">
                        <a:latin typeface="Cambria Math" panose="02040503050406030204" pitchFamily="18" charset="0"/>
                      </a:rPr>
                      <m:t>𝑋</m:t>
                    </m:r>
                    <m:d>
                      <m:dPr>
                        <m:ctrlPr>
                          <a:rPr lang="en-US" altLang="zh-CN" sz="1800" i="1" dirty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1800" i="0" dirty="0">
                            <a:latin typeface="Cambria Math" panose="02040503050406030204" pitchFamily="18" charset="0"/>
                          </a:rPr>
                          <m:t>3</m:t>
                        </m:r>
                        <m:r>
                          <m:rPr>
                            <m:sty m:val="p"/>
                          </m:rPr>
                          <a:rPr lang="en-US" altLang="zh-CN" sz="1800" b="0" i="0" dirty="0" smtClean="0">
                            <a:latin typeface="Cambria Math" panose="02040503050406030204" pitchFamily="18" charset="0"/>
                          </a:rPr>
                          <m:t>E</m:t>
                        </m:r>
                        <m:r>
                          <a:rPr lang="en-US" altLang="zh-CN" sz="1800" b="0" i="0" dirty="0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en-US" altLang="zh-CN" sz="1800" i="1" dirty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</m:d>
                    <m:r>
                      <a:rPr lang="en-US" altLang="zh-CN" sz="1800" i="0" dirty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altLang="zh-CN" sz="1800" i="1" dirty="0">
                        <a:latin typeface="Cambria Math" panose="02040503050406030204" pitchFamily="18" charset="0"/>
                      </a:rPr>
                      <m:t>𝐵</m:t>
                    </m:r>
                  </m:oMath>
                </a14:m>
                <a:endParaRPr lang="en-US" altLang="zh-CN" sz="1800" dirty="0">
                  <a:latin typeface="Times New Roman" panose="02020603050405020304" pitchFamily="18" charset="0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0AF62C41-22FA-39AC-8AAC-3D36CB938E8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8160" y="872756"/>
                <a:ext cx="6096000" cy="1634807"/>
              </a:xfrm>
              <a:prstGeom prst="rect">
                <a:avLst/>
              </a:prstGeom>
              <a:blipFill>
                <a:blip r:embed="rId3"/>
                <a:stretch>
                  <a:fillRect l="-800" b="-52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图片 5">
            <a:extLst>
              <a:ext uri="{FF2B5EF4-FFF2-40B4-BE49-F238E27FC236}">
                <a16:creationId xmlns:a16="http://schemas.microsoft.com/office/drawing/2014/main" id="{21B8615B-B69F-3309-170F-34A10DA3DD29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F8858E9-180F-6DB7-7DCE-B9D7D6BAEA0F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求解线性方程组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60DCB92-785F-BC6E-7F92-717BF17AE3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28148" y="2548649"/>
            <a:ext cx="8332343" cy="4166172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59889A3-4393-FE79-50B4-8230FC16CD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02227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E708CF-B815-0DA8-E70B-A0BDCBBF11AD}"/>
                  </a:ext>
                </a:extLst>
              </p:cNvPr>
              <p:cNvSpPr txBox="1"/>
              <p:nvPr/>
            </p:nvSpPr>
            <p:spPr>
              <a:xfrm>
                <a:off x="757810" y="1072797"/>
                <a:ext cx="6461760" cy="193899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1143000" indent="-1143000" algn="ctr">
                  <a:buFont typeface="+mj-ea"/>
                  <a:buAutoNum type="circleNumDbPlain"/>
                </a:pP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B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分别为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*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矩阵，则齐次方程</a:t>
                </a:r>
                <a14:m>
                  <m:oMath xmlns:m="http://schemas.openxmlformats.org/officeDocument/2006/math">
                    <m:r>
                      <a:rPr lang="zh-CN" altLang="en-US" sz="2000" i="1" dirty="0" smtClean="0">
                        <a:latin typeface="Cambria Math" panose="02040503050406030204" pitchFamily="18" charset="0"/>
                      </a:rPr>
                      <m:t>𝐴𝐵</m:t>
                    </m:r>
                    <m:r>
                      <m:rPr>
                        <m:sty m:val="p"/>
                      </m:rPr>
                      <a:rPr lang="en-US" altLang="zh-CN" sz="2000" b="0" i="0" dirty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zh-CN" altLang="en-US" sz="2000" i="0" dirty="0" smtClean="0">
                        <a:latin typeface="Cambria Math" panose="02040503050406030204" pitchFamily="18" charset="0"/>
                      </a:rPr>
                      <m:t>=0</m:t>
                    </m:r>
                  </m:oMath>
                </a14:m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（）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A.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n&gt;m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时仅有零解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B.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m&gt;n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时必有非零解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C.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m&gt;n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时仅有零解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D. 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当</a:t>
                </a:r>
                <a:r>
                  <a:rPr lang="en-US" altLang="zh-CN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n&gt;m</a:t>
                </a:r>
                <a:r>
                  <a:rPr lang="zh-CN" altLang="en-US" sz="20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时必有非零解</a:t>
                </a:r>
                <a:endPara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D8E708CF-B815-0DA8-E70B-A0BDCBBF11A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7810" y="1072797"/>
                <a:ext cx="6461760" cy="1938992"/>
              </a:xfrm>
              <a:prstGeom prst="rect">
                <a:avLst/>
              </a:prstGeom>
              <a:blipFill>
                <a:blip r:embed="rId3"/>
                <a:stretch>
                  <a:fillRect l="-943" r="-4906" b="-47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653007-7527-E18A-61C3-F8CC9E84C944}"/>
                  </a:ext>
                </a:extLst>
              </p:cNvPr>
              <p:cNvSpPr txBox="1"/>
              <p:nvPr/>
            </p:nvSpPr>
            <p:spPr>
              <a:xfrm>
                <a:off x="7679987" y="1357957"/>
                <a:ext cx="4451442" cy="216982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1800" b="0" i="1" dirty="0"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正确答案：</a:t>
                </a:r>
                <a:r>
                  <a:rPr lang="en-US" altLang="zh-CN" sz="1800" b="0" i="1" dirty="0">
                    <a:solidFill>
                      <a:srgbClr val="FF0000"/>
                    </a:solidFill>
                    <a:effectLst/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B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	    AB</a:t>
                </a:r>
                <a:r>
                  <a: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是</a:t>
                </a:r>
                <a:r>
                  <a:rPr lang="en-US" altLang="zh-CN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m * m</a:t>
                </a:r>
                <a:r>
                  <a:rPr lang="zh-CN" altLang="en-US" i="1" dirty="0">
                    <a:solidFill>
                      <a:srgbClr val="FF0000"/>
                    </a:solidFill>
                    <a:latin typeface="Cambria Math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的矩阵</a:t>
                </a:r>
                <a:endParaRPr lang="en-US" altLang="zh-CN" sz="1800" b="0" i="1" dirty="0">
                  <a:solidFill>
                    <a:srgbClr val="FF0000"/>
                  </a:solidFill>
                  <a:effectLst/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 , </m:t>
                    </m:r>
                    <m:r>
                      <a:rPr lang="zh-CN" altLang="en-US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仅有</m:t>
                    </m:r>
                    <m:r>
                      <a:rPr lang="zh-CN" altLang="en-US" sz="1800" b="0" i="1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零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解</a:t>
                </a:r>
                <a:endParaRPr lang="en-US" altLang="zh-CN" sz="1800" dirty="0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en-US" altLang="zh-CN" sz="180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800" b="0" i="1" smtClean="0">
                            <a:solidFill>
                              <a:srgbClr val="FF0000"/>
                            </a:solidFill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𝐴𝐵</m:t>
                        </m:r>
                      </m:e>
                    </m:d>
                    <m:r>
                      <a:rPr lang="en-US" altLang="zh-CN" sz="1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&lt;</m:t>
                    </m:r>
                    <m:r>
                      <a:rPr lang="en-US" altLang="zh-CN" sz="1800" b="0" i="1" smtClean="0">
                        <a:solidFill>
                          <a:srgbClr val="FF0000"/>
                        </a:solidFill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𝑚</m:t>
                    </m:r>
                    <m:r>
                      <a:rPr lang="zh-CN" altLang="en-US" sz="1800" b="0" i="1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，</m:t>
                    </m:r>
                  </m:oMath>
                </a14:m>
                <a:r>
                  <a:rPr lang="zh-CN" altLang="en-US" sz="1800" dirty="0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有非零解</a:t>
                </a:r>
                <a:endParaRPr lang="en-US" altLang="zh-CN" sz="1800" i="1" dirty="0">
                  <a:solidFill>
                    <a:srgbClr val="FF0000"/>
                  </a:solidFill>
                  <a:effectLst/>
                  <a:latin typeface="宋体" panose="02010600030101010101" pitchFamily="2" charset="-122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algn="ctr"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𝐴𝐵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)≤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𝑚𝑖𝑛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),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𝐵</m:t>
                      </m:r>
                      <m:r>
                        <a:rPr lang="en-US" altLang="zh-CN" sz="1800" b="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)}≤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𝑚𝑖𝑛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{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𝑚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,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𝑛</m:t>
                      </m:r>
                      <m:r>
                        <a:rPr lang="en-US" altLang="zh-CN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}</m:t>
                      </m:r>
                    </m:oMath>
                  </m:oMathPara>
                </a14:m>
                <a:endParaRPr lang="en-US" altLang="zh-CN" i="1" dirty="0">
                  <a:solidFill>
                    <a:srgbClr val="FF0000"/>
                  </a:solidFill>
                  <a:latin typeface="Cambria Math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8B653007-7527-E18A-61C3-F8CC9E84C9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79987" y="1357957"/>
                <a:ext cx="4451442" cy="2169825"/>
              </a:xfrm>
              <a:prstGeom prst="rect">
                <a:avLst/>
              </a:prstGeom>
              <a:blipFill>
                <a:blip r:embed="rId4"/>
                <a:stretch>
                  <a:fillRect l="-12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8" name="图片 7">
            <a:extLst>
              <a:ext uri="{FF2B5EF4-FFF2-40B4-BE49-F238E27FC236}">
                <a16:creationId xmlns:a16="http://schemas.microsoft.com/office/drawing/2014/main" id="{ADF50915-4ECA-FC70-149A-E9802D0BED9C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912E56-1D77-9AF4-89DA-330305DC66FF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矩阵的秩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9194891-0A8A-414C-53E2-42ED918D9B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7811" y="3941015"/>
            <a:ext cx="7272122" cy="175432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A77BB22-818A-B36D-FF7F-621F084319E9}"/>
              </a:ext>
            </a:extLst>
          </p:cNvPr>
          <p:cNvSpPr txBox="1"/>
          <p:nvPr/>
        </p:nvSpPr>
        <p:spPr>
          <a:xfrm>
            <a:off x="8279092" y="5500043"/>
            <a:ext cx="2656001" cy="4540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800" b="0" i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正确答案：</a:t>
            </a:r>
            <a:r>
              <a:rPr lang="en-US" altLang="zh-CN" sz="1800" b="0" i="1" dirty="0">
                <a:solidFill>
                  <a:srgbClr val="FF0000"/>
                </a:solidFill>
                <a:effectLst/>
                <a:latin typeface="Cambria Math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</a:t>
            </a: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F49DE6F7-391D-D0B0-5E66-976152E24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51738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4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DF50915-4ECA-FC70-149A-E9802D0BED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912E56-1D77-9AF4-89DA-330305DC66FF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矩阵的秩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E7CD22F-083B-E5F9-E558-CDA248211E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7336" y="1678243"/>
            <a:ext cx="11484784" cy="3357265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5B52F5-5AC4-01FA-C160-EB993609D170}"/>
                  </a:ext>
                </a:extLst>
              </p:cNvPr>
              <p:cNvSpPr txBox="1"/>
              <p:nvPr/>
            </p:nvSpPr>
            <p:spPr>
              <a:xfrm>
                <a:off x="4231767" y="2904555"/>
                <a:ext cx="6096000" cy="48474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𝑘𝐴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)=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𝑟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(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𝐴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)  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𝑘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≠0</m:t>
                      </m:r>
                    </m:oMath>
                  </m:oMathPara>
                </a14:m>
                <a:endParaRPr lang="zh-CN" altLang="zh-CN" sz="1800" dirty="0">
                  <a:solidFill>
                    <a:srgbClr val="FF0000"/>
                  </a:solidFill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BE5B52F5-5AC4-01FA-C160-EB993609D1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1767" y="2904555"/>
                <a:ext cx="6096000" cy="48474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16DA90A-72D1-127F-B788-837507DEF9BF}"/>
                  </a:ext>
                </a:extLst>
              </p:cNvPr>
              <p:cNvSpPr txBox="1"/>
              <p:nvPr/>
            </p:nvSpPr>
            <p:spPr>
              <a:xfrm>
                <a:off x="2651760" y="5808754"/>
                <a:ext cx="609600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一个矩阵乘以一个逆矩阵的秩等于它本身的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秩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816DA90A-72D1-127F-B788-837507DEF9B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1760" y="5808754"/>
                <a:ext cx="6096000" cy="369332"/>
              </a:xfrm>
              <a:prstGeom prst="rect">
                <a:avLst/>
              </a:prstGeom>
              <a:blipFill>
                <a:blip r:embed="rId6"/>
                <a:stretch>
                  <a:fillRect b="-666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3C8F1C71-4891-0EDA-8862-048B659A98DA}"/>
              </a:ext>
            </a:extLst>
          </p:cNvPr>
          <p:cNvSpPr txBox="1"/>
          <p:nvPr/>
        </p:nvSpPr>
        <p:spPr>
          <a:xfrm>
            <a:off x="4587240" y="2905780"/>
            <a:ext cx="103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1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AD20BB0-5E89-CE45-200E-656111E4D977}"/>
              </a:ext>
            </a:extLst>
          </p:cNvPr>
          <p:cNvSpPr txBox="1"/>
          <p:nvPr/>
        </p:nvSpPr>
        <p:spPr>
          <a:xfrm>
            <a:off x="10327767" y="4018300"/>
            <a:ext cx="10363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</a:rPr>
              <a:t>2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93932E-0C33-CFE9-51ED-A9B9D9274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3903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DF50915-4ECA-FC70-149A-E9802D0BED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912E56-1D77-9AF4-89DA-330305DC66FF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矩阵的逆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B01620-0F87-C8EC-930D-0394C0485B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2270" y="961534"/>
            <a:ext cx="10447460" cy="1911122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9DD2FC2B-F1E0-B593-3DD5-D941952546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9950" y="3429000"/>
            <a:ext cx="6532640" cy="2775628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0950822-37A9-ECEB-2521-5111E56ED001}"/>
              </a:ext>
            </a:extLst>
          </p:cNvPr>
          <p:cNvSpPr txBox="1"/>
          <p:nvPr/>
        </p:nvSpPr>
        <p:spPr>
          <a:xfrm>
            <a:off x="3487918" y="1753386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 = E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574C349-3BA8-E324-F545-6F3AB967EA01}"/>
              </a:ext>
            </a:extLst>
          </p:cNvPr>
          <p:cNvSpPr txBox="1"/>
          <p:nvPr/>
        </p:nvSpPr>
        <p:spPr>
          <a:xfrm>
            <a:off x="9701753" y="1721120"/>
            <a:ext cx="867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 = E</a:t>
            </a:r>
            <a:endParaRPr lang="zh-CN" altLang="en-US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11B495-5619-50A7-0604-FED776C6B197}"/>
                  </a:ext>
                </a:extLst>
              </p:cNvPr>
              <p:cNvSpPr txBox="1"/>
              <p:nvPr/>
            </p:nvSpPr>
            <p:spPr>
              <a:xfrm>
                <a:off x="9123680" y="2913892"/>
                <a:ext cx="2061911" cy="73257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𝐴</m:t>
                      </m:r>
                      <m:r>
                        <a:rPr lang="zh-CN" alt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plcHide m:val="on"/>
                              <m:mcs>
                                <m:mc>
                                  <m:mcPr>
                                    <m:count m:val="3"/>
                                    <m:mcJc m:val="center"/>
                                  </m:mcPr>
                                </m:mc>
                              </m:mcs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</m:mr>
                            <m:mr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−1</m:t>
                                </m:r>
                              </m:e>
                              <m:e>
                                <m:r>
                                  <a:rPr lang="zh-CN" altLang="en-US" i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ED11B495-5619-50A7-0604-FED776C6B1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123680" y="2913892"/>
                <a:ext cx="2061911" cy="73257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E1ADAD9-6539-3108-E87A-3D64FE7B1A8F}"/>
                  </a:ext>
                </a:extLst>
              </p:cNvPr>
              <p:cNvSpPr txBox="1"/>
              <p:nvPr/>
            </p:nvSpPr>
            <p:spPr>
              <a:xfrm>
                <a:off x="1791093" y="2882082"/>
                <a:ext cx="465684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r>
                        <a:rPr lang="zh-CN" alt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p>
                        <m:sSup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</m:sSup>
                      <m:r>
                        <a:rPr lang="zh-CN" altLang="en-US" i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</m:d>
                      <m:d>
                        <m:dPr>
                          <m:ctrlP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𝐸</m:t>
                          </m:r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zh-CN" altLang="en-US" i="1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zh-CN" altLang="en-US" i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+⋯+</m:t>
                          </m:r>
                          <m:sSup>
                            <m:sSupPr>
                              <m:ctrlP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</m:t>
                              </m:r>
                            </m:e>
                            <m:sup>
                              <m:r>
                                <a:rPr lang="zh-CN" altLang="en-US" i="1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  <m:r>
                                <a:rPr lang="zh-CN" altLang="en-US" i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E1ADAD9-6539-3108-E87A-3D64FE7B1A8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91093" y="2882082"/>
                <a:ext cx="4656841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BBFEA46-3381-C32B-E373-9AAB9358C4D7}"/>
                  </a:ext>
                </a:extLst>
              </p:cNvPr>
              <p:cNvSpPr txBox="1"/>
              <p:nvPr/>
            </p:nvSpPr>
            <p:spPr>
              <a:xfrm>
                <a:off x="6278252" y="4066142"/>
                <a:ext cx="2696066" cy="203132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>
                    <a:solidFill>
                      <a:srgbClr val="FF0000"/>
                    </a:solidFill>
                  </a:rPr>
                  <a:t>A = E  B = -E</a:t>
                </a:r>
              </a:p>
              <a:p>
                <a:endParaRPr lang="en-US" altLang="zh-CN" dirty="0">
                  <a:solidFill>
                    <a:srgbClr val="FF0000"/>
                  </a:solidFill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zh-CN" altLang="en-US" i="1" dirty="0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ctrlPr>
                                <a:rPr lang="zh-CN" alt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i="1" dirty="0">
                                  <a:solidFill>
                                    <a:srgbClr val="FF0000"/>
                                  </a:solidFill>
                                  <a:latin typeface="Cambria Math" panose="02040503050406030204" pitchFamily="18" charset="0"/>
                                </a:rPr>
                                <m:t>𝐴𝐵</m:t>
                              </m:r>
                            </m:e>
                          </m:d>
                        </m:e>
                        <m:sup>
                          <m:r>
                            <a:rPr lang="zh-CN" altLang="en-US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r>
                        <a:rPr lang="zh-CN" altLang="en-US" i="0" dirty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𝐵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  <m:sSup>
                        <m:sSupPr>
                          <m:ctrlP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i="1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p>
                          <m:r>
                            <a:rPr lang="zh-CN" altLang="en-US" i="0" dirty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p>
                    </m:oMath>
                  </m:oMathPara>
                </a14:m>
                <a:endParaRPr lang="en-US" altLang="zh-CN" dirty="0">
                  <a:solidFill>
                    <a:srgbClr val="FF0000"/>
                  </a:solidFill>
                </a:endParaRPr>
              </a:p>
              <a:p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A = E  B = E</a:t>
                </a:r>
              </a:p>
              <a:p>
                <a:endParaRPr lang="en-US" altLang="zh-CN" dirty="0">
                  <a:solidFill>
                    <a:srgbClr val="FF0000"/>
                  </a:solidFill>
                </a:endParaRPr>
              </a:p>
              <a:p>
                <a:r>
                  <a:rPr lang="en-US" altLang="zh-CN" dirty="0">
                    <a:solidFill>
                      <a:srgbClr val="FF0000"/>
                    </a:solidFill>
                  </a:rPr>
                  <a:t>A = 0 B = E</a:t>
                </a:r>
                <a:endParaRPr lang="zh-CN" altLang="en-US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0BBFEA46-3381-C32B-E373-9AAB9358C4D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8252" y="4066142"/>
                <a:ext cx="2696066" cy="2031325"/>
              </a:xfrm>
              <a:prstGeom prst="rect">
                <a:avLst/>
              </a:prstGeom>
              <a:blipFill>
                <a:blip r:embed="rId8"/>
                <a:stretch>
                  <a:fillRect l="-2036" t="-1502" b="-390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文本框 16">
            <a:extLst>
              <a:ext uri="{FF2B5EF4-FFF2-40B4-BE49-F238E27FC236}">
                <a16:creationId xmlns:a16="http://schemas.microsoft.com/office/drawing/2014/main" id="{687D9AB3-434E-9D83-EB27-77AFA5A2D43C}"/>
              </a:ext>
            </a:extLst>
          </p:cNvPr>
          <p:cNvSpPr txBox="1"/>
          <p:nvPr/>
        </p:nvSpPr>
        <p:spPr>
          <a:xfrm>
            <a:off x="6683604" y="1084082"/>
            <a:ext cx="471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C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E1B499D0-C318-D8E0-7CC2-E64254C5B95A}"/>
              </a:ext>
            </a:extLst>
          </p:cNvPr>
          <p:cNvSpPr txBox="1"/>
          <p:nvPr/>
        </p:nvSpPr>
        <p:spPr>
          <a:xfrm>
            <a:off x="6683604" y="3509798"/>
            <a:ext cx="4713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</a:rPr>
              <a:t>B</a:t>
            </a:r>
            <a:endParaRPr lang="zh-CN" altLang="en-US" sz="2000" b="1" dirty="0">
              <a:solidFill>
                <a:srgbClr val="FF0000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18E07DB-F235-719D-C2D0-8D81536B85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29266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13" grpId="0"/>
      <p:bldP spid="14" grpId="0"/>
      <p:bldP spid="16" grpId="0"/>
      <p:bldP spid="17" grpId="0"/>
      <p:bldP spid="18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D26A0C1F-0933-4170-8A4B-610FA85FA48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116CA285-63E1-4BC2-89B5-2FF44E44FF9F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>
              <a:lumMod val="75000"/>
              <a:alpha val="3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D822586-9566-4FD8-863F-C2352A668C3D}"/>
              </a:ext>
            </a:extLst>
          </p:cNvPr>
          <p:cNvSpPr txBox="1"/>
          <p:nvPr/>
        </p:nvSpPr>
        <p:spPr>
          <a:xfrm>
            <a:off x="4940504" y="3274465"/>
            <a:ext cx="2310992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300" spc="200" dirty="0">
                <a:solidFill>
                  <a:schemeClr val="bg1"/>
                </a:solidFill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证明题</a:t>
            </a: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5A6A9FC9-7342-4570-AEC7-EFB41B0235BB}"/>
              </a:ext>
            </a:extLst>
          </p:cNvPr>
          <p:cNvSpPr/>
          <p:nvPr/>
        </p:nvSpPr>
        <p:spPr>
          <a:xfrm>
            <a:off x="5410200" y="1562100"/>
            <a:ext cx="1325880" cy="1325880"/>
          </a:xfrm>
          <a:prstGeom prst="ellipse">
            <a:avLst/>
          </a:prstGeom>
          <a:noFill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4000" dirty="0">
                <a:latin typeface="方正兰亭特黑简体" panose="02000000000000000000" pitchFamily="2" charset="-122"/>
                <a:ea typeface="方正兰亭特黑简体" panose="02000000000000000000" pitchFamily="2" charset="-122"/>
              </a:rPr>
              <a:t>04</a:t>
            </a:r>
            <a:endParaRPr lang="zh-CN" altLang="en-US" sz="4000" dirty="0">
              <a:latin typeface="方正兰亭特黑简体" panose="02000000000000000000" pitchFamily="2" charset="-122"/>
              <a:ea typeface="方正兰亭特黑简体" panose="02000000000000000000" pitchFamily="2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1748E6F-0EFB-443C-9FF6-7C10526EADCD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5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12778" y="439140"/>
            <a:ext cx="2196582" cy="61016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7FBC0E-C0BA-D322-CD36-1DD84EC9D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76970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DF50915-4ECA-FC70-149A-E9802D0BED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912E56-1D77-9AF4-89DA-330305DC66FF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证明题</a:t>
            </a:r>
            <a:endParaRPr lang="zh-CN" altLang="en-US" sz="2400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FD5C588-C6FD-399C-FBA2-CE724CBAB6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535" y="868274"/>
            <a:ext cx="9191625" cy="32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A814616A-8DCB-5F71-ED98-DFACC60A33D5}"/>
              </a:ext>
            </a:extLst>
          </p:cNvPr>
          <p:cNvSpPr txBox="1"/>
          <p:nvPr/>
        </p:nvSpPr>
        <p:spPr>
          <a:xfrm>
            <a:off x="443516" y="2577786"/>
            <a:ext cx="40247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明确两点：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</a:t>
            </a:r>
            <a:r>
              <a:rPr lang="zh-CN" altLang="en-US" dirty="0">
                <a:solidFill>
                  <a:srgbClr val="FF0000"/>
                </a:solidFill>
              </a:rPr>
              <a:t>①注意区别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是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的充分必要条件，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r>
              <a:rPr lang="zh-CN" altLang="en-US" dirty="0">
                <a:solidFill>
                  <a:srgbClr val="FF0000"/>
                </a:solidFill>
              </a:rPr>
              <a:t>的充分必要条件是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r>
              <a:rPr lang="zh-CN" altLang="en-US" dirty="0">
                <a:solidFill>
                  <a:srgbClr val="FF0000"/>
                </a:solidFill>
              </a:rPr>
              <a:t>这两种论述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en-US" altLang="zh-CN" dirty="0">
                <a:solidFill>
                  <a:srgbClr val="FF0000"/>
                </a:solidFill>
              </a:rPr>
              <a:t>      </a:t>
            </a:r>
            <a:r>
              <a:rPr lang="zh-CN" altLang="en-US" dirty="0">
                <a:solidFill>
                  <a:srgbClr val="FF0000"/>
                </a:solidFill>
              </a:rPr>
              <a:t>②证明充分必要条件时，既要证明充分性，也要证明必要性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FB3A730-B01E-083F-D887-7EF0640D0B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614" y="1484460"/>
            <a:ext cx="6081013" cy="3663981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8AD0304-0057-6679-800F-58A2ED3E95C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7615" y="5148441"/>
            <a:ext cx="6081012" cy="1275926"/>
          </a:xfrm>
          <a:prstGeom prst="rect">
            <a:avLst/>
          </a:prstGeom>
        </p:spPr>
      </p:pic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89877942-007C-A0F2-64BF-9272E8B284E1}"/>
              </a:ext>
            </a:extLst>
          </p:cNvPr>
          <p:cNvCxnSpPr/>
          <p:nvPr/>
        </p:nvCxnSpPr>
        <p:spPr>
          <a:xfrm>
            <a:off x="6909847" y="1762812"/>
            <a:ext cx="384613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463CE068-96D1-28C8-5386-50162F1B92DD}"/>
              </a:ext>
            </a:extLst>
          </p:cNvPr>
          <p:cNvCxnSpPr>
            <a:cxnSpLocks/>
          </p:cNvCxnSpPr>
          <p:nvPr/>
        </p:nvCxnSpPr>
        <p:spPr>
          <a:xfrm>
            <a:off x="5166347" y="1989054"/>
            <a:ext cx="753686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5839AF5-C6FE-749D-1C46-B812E1AE67D3}"/>
              </a:ext>
            </a:extLst>
          </p:cNvPr>
          <p:cNvCxnSpPr>
            <a:cxnSpLocks/>
          </p:cNvCxnSpPr>
          <p:nvPr/>
        </p:nvCxnSpPr>
        <p:spPr>
          <a:xfrm>
            <a:off x="8097625" y="2234153"/>
            <a:ext cx="1423447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37098656-FC13-0207-6D8E-89163FB09E6D}"/>
              </a:ext>
            </a:extLst>
          </p:cNvPr>
          <p:cNvCxnSpPr/>
          <p:nvPr/>
        </p:nvCxnSpPr>
        <p:spPr>
          <a:xfrm>
            <a:off x="6664751" y="2488676"/>
            <a:ext cx="678729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D99FDAC-18D9-3907-7BEF-5042531D74C5}"/>
              </a:ext>
            </a:extLst>
          </p:cNvPr>
          <p:cNvSpPr txBox="1"/>
          <p:nvPr/>
        </p:nvSpPr>
        <p:spPr>
          <a:xfrm>
            <a:off x="277336" y="5256110"/>
            <a:ext cx="44550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FF0000"/>
                </a:solidFill>
              </a:rPr>
              <a:t>证明秩等于一个常数</a:t>
            </a:r>
            <a:r>
              <a:rPr lang="en-US" altLang="zh-CN" b="1" dirty="0">
                <a:solidFill>
                  <a:srgbClr val="FF0000"/>
                </a:solidFill>
              </a:rPr>
              <a:t>-</a:t>
            </a:r>
            <a:r>
              <a:rPr lang="zh-CN" altLang="en-US" b="1" dirty="0">
                <a:solidFill>
                  <a:srgbClr val="FF0000"/>
                </a:solidFill>
              </a:rPr>
              <a:t>类似高数的夹逼思想</a:t>
            </a:r>
          </a:p>
        </p:txBody>
      </p:sp>
      <p:cxnSp>
        <p:nvCxnSpPr>
          <p:cNvPr id="34" name="直接箭头连接符 33">
            <a:extLst>
              <a:ext uri="{FF2B5EF4-FFF2-40B4-BE49-F238E27FC236}">
                <a16:creationId xmlns:a16="http://schemas.microsoft.com/office/drawing/2014/main" id="{103A3B8B-E8A4-83A6-AE84-EF6BB9B28CF8}"/>
              </a:ext>
            </a:extLst>
          </p:cNvPr>
          <p:cNvCxnSpPr/>
          <p:nvPr/>
        </p:nvCxnSpPr>
        <p:spPr>
          <a:xfrm>
            <a:off x="8493551" y="3670203"/>
            <a:ext cx="0" cy="70701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3BDEF99-CA54-88A4-9DE0-47F87632B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223011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2CC9761E-24C6-0A5C-253E-3932AE6CE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260" y="920115"/>
            <a:ext cx="11841480" cy="168844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F130AB6B-DB35-44F1-179F-2D83A56FB6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8352" y="2907157"/>
            <a:ext cx="9315296" cy="3569844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295C88D-A8E8-4273-F6BF-FD3A421D5508}"/>
              </a:ext>
            </a:extLst>
          </p:cNvPr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C6CAA9-7952-744E-A319-2AA92543A8C1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证明题</a:t>
            </a:r>
            <a:endParaRPr lang="zh-CN" altLang="en-US" sz="2400" dirty="0"/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84706C5-DCA7-6395-A0EE-EC7603BE38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65511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95C88D-A8E8-4273-F6BF-FD3A421D550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C6CAA9-7952-744E-A319-2AA92543A8C1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证明题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17DB0A2-4C19-68B5-3743-D3F0E28D13CF}"/>
                  </a:ext>
                </a:extLst>
              </p:cNvPr>
              <p:cNvSpPr txBox="1"/>
              <p:nvPr/>
            </p:nvSpPr>
            <p:spPr>
              <a:xfrm>
                <a:off x="634099" y="1209951"/>
                <a:ext cx="11086560" cy="80021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阶方阵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满足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2</m:t>
                        </m:r>
                      </m:sup>
                    </m:sSup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−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2A-3E=0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，证明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+2</m:t>
                        </m:r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e>
                    </m:d>
                    <m:r>
                      <a:rPr lang="en-US" altLang="zh-CN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+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  <m: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−3</m:t>
                        </m:r>
                        <m:r>
                          <m:rPr>
                            <m:sty m:val="p"/>
                          </m:rPr>
                          <a:rPr lang="en-US" altLang="zh-CN" sz="2800" i="1" dirty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E</m:t>
                        </m:r>
                      </m:e>
                    </m:d>
                    <m:r>
                      <a:rPr lang="en-US" altLang="zh-CN" sz="2800" i="1" dirty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=</m:t>
                    </m:r>
                  </m:oMath>
                </a14:m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17DB0A2-4C19-68B5-3743-D3F0E28D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4099" y="1209951"/>
                <a:ext cx="11086560" cy="800219"/>
              </a:xfrm>
              <a:prstGeom prst="rect">
                <a:avLst/>
              </a:prstGeom>
              <a:blipFill>
                <a:blip r:embed="rId4"/>
                <a:stretch>
                  <a:fillRect l="-1100" b="-196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675890-57FE-3623-8556-6835DEBB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49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23D08E-818A-34E2-FAE2-561EC8FF4EC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309" t="50924" b="32086"/>
          <a:stretch/>
        </p:blipFill>
        <p:spPr>
          <a:xfrm rot="10800000">
            <a:off x="1340526" y="3242157"/>
            <a:ext cx="9284353" cy="1207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53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DBDF53-DAA6-9524-9361-94F4E6A980DA}"/>
              </a:ext>
            </a:extLst>
          </p:cNvPr>
          <p:cNvSpPr txBox="1"/>
          <p:nvPr/>
        </p:nvSpPr>
        <p:spPr>
          <a:xfrm>
            <a:off x="194855" y="158731"/>
            <a:ext cx="65521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爪字型行列式</a:t>
            </a:r>
            <a:r>
              <a:rPr lang="zh-CN" altLang="en-US" sz="2400" b="1" dirty="0">
                <a:solidFill>
                  <a:srgbClr val="FF0000"/>
                </a:solidFill>
              </a:rPr>
              <a:t>（利用性质化为主副对角线计算）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756378-1CF1-1C99-9416-8A6D149EE9CC}"/>
              </a:ext>
            </a:extLst>
          </p:cNvPr>
          <p:cNvSpPr txBox="1"/>
          <p:nvPr/>
        </p:nvSpPr>
        <p:spPr>
          <a:xfrm>
            <a:off x="346229" y="918801"/>
            <a:ext cx="11464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3472BE"/>
              </a:buClr>
              <a:buFont typeface="Wingdings" panose="05000000000000000000" pitchFamily="2" charset="2"/>
              <a:buChar char="l"/>
            </a:pPr>
            <a:r>
              <a:rPr lang="zh-CN" altLang="en-US" sz="1600" dirty="0"/>
              <a:t>爪字型：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940B1E8-00AD-E7C7-032B-A3CE6E67A9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6270" y="841600"/>
            <a:ext cx="585436" cy="44132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A06D906-E833-0082-4E62-9CD9565B8D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05548" y="841600"/>
            <a:ext cx="525839" cy="441329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A90660FB-A81A-648A-2ED5-AC86426B66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0910" y="841600"/>
            <a:ext cx="518205" cy="44080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69BC79D4-06DA-5A28-F979-7336E9C3906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485208" y="841600"/>
            <a:ext cx="518205" cy="440804"/>
          </a:xfrm>
          <a:prstGeom prst="rect">
            <a:avLst/>
          </a:prstGeom>
        </p:spPr>
      </p:pic>
      <p:sp>
        <p:nvSpPr>
          <p:cNvPr id="19" name="文本框 18">
            <a:extLst>
              <a:ext uri="{FF2B5EF4-FFF2-40B4-BE49-F238E27FC236}">
                <a16:creationId xmlns:a16="http://schemas.microsoft.com/office/drawing/2014/main" id="{E778572D-235A-3E26-DB9A-0020B927EBCC}"/>
              </a:ext>
            </a:extLst>
          </p:cNvPr>
          <p:cNvSpPr txBox="1"/>
          <p:nvPr/>
        </p:nvSpPr>
        <p:spPr>
          <a:xfrm>
            <a:off x="4003413" y="888023"/>
            <a:ext cx="78021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这四种形式的行列式，可将其化为上下三角型或者副对角线上的元素来计算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AB1B8774-E65A-1999-BC31-B42AC9AE89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247" y="1717239"/>
            <a:ext cx="5010973" cy="1557356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0D09165A-F324-951B-F45E-F3CE76550E2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1794" y="4132927"/>
            <a:ext cx="5227773" cy="1646063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ED06776-63D0-685E-F94B-655970F45DA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753" y="1557021"/>
            <a:ext cx="5180517" cy="409272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BEAB00A-D09A-FA78-C120-CDBDDBA909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263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95C88D-A8E8-4273-F6BF-FD3A421D550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C6CAA9-7952-744E-A319-2AA92543A8C1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证明题</a:t>
            </a:r>
            <a:endParaRPr lang="zh-CN" altLang="en-US" sz="24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17DB0A2-4C19-68B5-3743-D3F0E28D13CF}"/>
                  </a:ext>
                </a:extLst>
              </p:cNvPr>
              <p:cNvSpPr txBox="1"/>
              <p:nvPr/>
            </p:nvSpPr>
            <p:spPr>
              <a:xfrm>
                <a:off x="552720" y="1227706"/>
                <a:ext cx="11086560" cy="11346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设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为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n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阶可逆矩阵，并且每行的元素之和均为常数</a:t>
                </a:r>
                <a:r>
                  <a:rPr lang="en-US" altLang="zh-CN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</a:t>
                </a:r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，证明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pPr>
                      <m:e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A</m:t>
                        </m:r>
                      </m:e>
                      <m:sup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−1</m:t>
                        </m:r>
                      </m:sup>
                    </m:sSup>
                    <m:r>
                      <a:rPr lang="zh-CN" altLang="en-US" sz="2800" i="1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的</m:t>
                    </m:r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每行元素之和为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fPr>
                      <m:num>
                        <m: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1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altLang="zh-CN" sz="2800" i="1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C</m:t>
                        </m:r>
                      </m:den>
                    </m:f>
                  </m:oMath>
                </a14:m>
                <a:r>
                  <a:rPr lang="zh-CN" altLang="en-US" sz="28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。</a:t>
                </a:r>
                <a:endParaRPr lang="en-US" altLang="zh-CN" sz="28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2" name="文本框 1">
                <a:extLst>
                  <a:ext uri="{FF2B5EF4-FFF2-40B4-BE49-F238E27FC236}">
                    <a16:creationId xmlns:a16="http://schemas.microsoft.com/office/drawing/2014/main" id="{317DB0A2-4C19-68B5-3743-D3F0E28D13C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2720" y="1227706"/>
                <a:ext cx="11086560" cy="1134606"/>
              </a:xfrm>
              <a:prstGeom prst="rect">
                <a:avLst/>
              </a:prstGeom>
              <a:blipFill>
                <a:blip r:embed="rId4"/>
                <a:stretch>
                  <a:fillRect l="-1155" t="-5348" r="-605" b="-53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675890-57FE-3623-8556-6835DEBB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50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1A13BA-9391-C786-168E-A5CBCAA117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263" t="-1908" r="29817" b="-1"/>
          <a:stretch/>
        </p:blipFill>
        <p:spPr>
          <a:xfrm rot="5400000">
            <a:off x="3893006" y="957506"/>
            <a:ext cx="3831127" cy="696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725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1295C88D-A8E8-4273-F6BF-FD3A421D5508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12C6CAA9-7952-744E-A319-2AA92543A8C1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证明题</a:t>
            </a:r>
            <a:endParaRPr lang="zh-CN" altLang="en-US" sz="2400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17DB0A2-4C19-68B5-3743-D3F0E28D13CF}"/>
              </a:ext>
            </a:extLst>
          </p:cNvPr>
          <p:cNvSpPr txBox="1"/>
          <p:nvPr/>
        </p:nvSpPr>
        <p:spPr>
          <a:xfrm>
            <a:off x="625221" y="1254338"/>
            <a:ext cx="11086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设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为列满秩矩阵，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AB=C,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证明线性方程组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BX=0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CX=0</a:t>
            </a:r>
            <a:r>
              <a:rPr lang="zh-CN" altLang="en-US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同解。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CB675890-57FE-3623-8556-6835DEBBD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51</a:t>
            </a:fld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F5D775-BF2C-E87F-F0EF-B5435DBD8E3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81" t="47543" b="25691"/>
          <a:stretch/>
        </p:blipFill>
        <p:spPr>
          <a:xfrm rot="10800000">
            <a:off x="1118587" y="2511203"/>
            <a:ext cx="8968229" cy="1835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120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DF50915-4ECA-FC70-149A-E9802D0BED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912E56-1D77-9AF4-89DA-330305DC66FF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证明题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EB3A43A-663A-FB38-5538-DBE62CEEFA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157" y="1143395"/>
            <a:ext cx="9298610" cy="149413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242D2CC-008C-3276-4F0F-1231C78F8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0270" y="2891573"/>
            <a:ext cx="9399916" cy="2830456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E53DCAA-B72D-544F-6FFE-7E19A7FF0D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9425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DF50915-4ECA-FC70-149A-E9802D0BED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912E56-1D77-9AF4-89DA-330305DC66FF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补充选择题练习</a:t>
            </a:r>
            <a:endParaRPr lang="zh-CN" altLang="en-US" sz="2400" dirty="0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B90F82D-1E4F-9E65-98FD-CB27164BEC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27856" y="4288424"/>
            <a:ext cx="8859334" cy="179915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4337F4-D33F-9CB0-B880-B0E600928C40}"/>
                  </a:ext>
                </a:extLst>
              </p:cNvPr>
              <p:cNvSpPr txBox="1"/>
              <p:nvPr/>
            </p:nvSpPr>
            <p:spPr>
              <a:xfrm>
                <a:off x="5946743" y="6183366"/>
                <a:ext cx="609442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答案：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𝐶</m:t>
                      </m:r>
                      <m:r>
                        <a:rPr lang="en-US" altLang="zh-CN" b="0" i="1" smtClean="0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        </m:t>
                      </m:r>
                      <m:r>
                        <a:rPr lang="en-US" altLang="zh-CN" sz="1800" i="1" smtClean="0">
                          <a:solidFill>
                            <a:srgbClr val="FF0000"/>
                          </a:solidFill>
                          <a:effectLst/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一个矩阵乘以一个逆矩阵的秩等于它本身的</m:t>
                      </m:r>
                      <m:r>
                        <a:rPr lang="zh-CN" altLang="en-US" i="1">
                          <a:solidFill>
                            <a:srgbClr val="FF0000"/>
                          </a:solidFill>
                          <a:latin typeface="Cambria Math" panose="02040503050406030204" pitchFamily="18" charset="0"/>
                          <a:ea typeface="宋体" panose="02010600030101010101" pitchFamily="2" charset="-122"/>
                          <a:cs typeface="Times New Roman" panose="02020603050405020304" pitchFamily="18" charset="0"/>
                        </a:rPr>
                        <m:t>秩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754337F4-D33F-9CB0-B880-B0E600928C4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46743" y="6183366"/>
                <a:ext cx="6094428" cy="369332"/>
              </a:xfrm>
              <a:prstGeom prst="rect">
                <a:avLst/>
              </a:prstGeom>
              <a:blipFill>
                <a:blip r:embed="rId5"/>
                <a:stretch>
                  <a:fillRect b="-655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图片 6">
            <a:extLst>
              <a:ext uri="{FF2B5EF4-FFF2-40B4-BE49-F238E27FC236}">
                <a16:creationId xmlns:a16="http://schemas.microsoft.com/office/drawing/2014/main" id="{CA5236F8-B788-6457-81DE-D050EFAC1BE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9338" y="967790"/>
            <a:ext cx="7581900" cy="1571625"/>
          </a:xfrm>
          <a:prstGeom prst="rect">
            <a:avLst/>
          </a:prstGeom>
        </p:spPr>
      </p:pic>
      <p:graphicFrame>
        <p:nvGraphicFramePr>
          <p:cNvPr id="10" name="对象 9">
            <a:extLst>
              <a:ext uri="{FF2B5EF4-FFF2-40B4-BE49-F238E27FC236}">
                <a16:creationId xmlns:a16="http://schemas.microsoft.com/office/drawing/2014/main" id="{78C7E459-7071-CE48-D1E3-9BCCCC033C1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9973774"/>
              </p:ext>
            </p:extLst>
          </p:nvPr>
        </p:nvGraphicFramePr>
        <p:xfrm>
          <a:off x="5269009" y="2659290"/>
          <a:ext cx="1653982" cy="150925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7" imgW="1015920" imgH="927000" progId="Equation.DSMT4">
                  <p:embed/>
                </p:oleObj>
              </mc:Choice>
              <mc:Fallback>
                <p:oleObj name="Equation" r:id="rId7" imgW="1015920" imgH="927000" progId="Equation.DSMT4">
                  <p:embed/>
                  <p:pic>
                    <p:nvPicPr>
                      <p:cNvPr id="8" name="对象 7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269009" y="2659290"/>
                        <a:ext cx="1653982" cy="150925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对象 10">
            <a:extLst>
              <a:ext uri="{FF2B5EF4-FFF2-40B4-BE49-F238E27FC236}">
                <a16:creationId xmlns:a16="http://schemas.microsoft.com/office/drawing/2014/main" id="{1A98529A-11DE-9394-8279-8DC7D674CF4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8727679"/>
              </p:ext>
            </p:extLst>
          </p:nvPr>
        </p:nvGraphicFramePr>
        <p:xfrm>
          <a:off x="7721617" y="2479416"/>
          <a:ext cx="3816791" cy="17132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9" imgW="2234880" imgH="1002960" progId="Equation.DSMT4">
                  <p:embed/>
                </p:oleObj>
              </mc:Choice>
              <mc:Fallback>
                <p:oleObj name="Equation" r:id="rId9" imgW="2234880" imgH="1002960" progId="Equation.DSMT4">
                  <p:embed/>
                  <p:pic>
                    <p:nvPicPr>
                      <p:cNvPr id="9" name="对象 8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721617" y="2479416"/>
                        <a:ext cx="3816791" cy="17132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灯片编号占位符 2">
            <a:extLst>
              <a:ext uri="{FF2B5EF4-FFF2-40B4-BE49-F238E27FC236}">
                <a16:creationId xmlns:a16="http://schemas.microsoft.com/office/drawing/2014/main" id="{7E071C45-C329-6F64-CD61-075F360A6D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53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4033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DF50915-4ECA-FC70-149A-E9802D0BED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912E56-1D77-9AF4-89DA-330305DC66FF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补充选择题练习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B1128A7B-1E4B-FD9D-0EF9-3D20E82592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4809" y="963646"/>
            <a:ext cx="6668871" cy="2747309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5A1DE711-8534-617A-62DF-A7E482233E4B}"/>
              </a:ext>
            </a:extLst>
          </p:cNvPr>
          <p:cNvSpPr txBox="1"/>
          <p:nvPr/>
        </p:nvSpPr>
        <p:spPr>
          <a:xfrm>
            <a:off x="9209988" y="3176834"/>
            <a:ext cx="176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答案：</a:t>
            </a:r>
            <a:r>
              <a:rPr lang="en-US" altLang="zh-CN" dirty="0">
                <a:solidFill>
                  <a:srgbClr val="FF0000"/>
                </a:solidFill>
              </a:rPr>
              <a:t>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89D84B58-5837-A762-F72E-F111C8BF7B7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381" y="4113386"/>
            <a:ext cx="6294120" cy="219456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49C8F05-6957-470D-58BE-A8E04AF2D7A6}"/>
              </a:ext>
            </a:extLst>
          </p:cNvPr>
          <p:cNvSpPr txBox="1"/>
          <p:nvPr/>
        </p:nvSpPr>
        <p:spPr>
          <a:xfrm>
            <a:off x="9123680" y="5871453"/>
            <a:ext cx="17628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答案：</a:t>
            </a:r>
            <a:r>
              <a:rPr lang="en-US" altLang="zh-CN" dirty="0">
                <a:solidFill>
                  <a:srgbClr val="FF0000"/>
                </a:solidFill>
              </a:rPr>
              <a:t>B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6753BD4E-EB62-7404-889A-CCE2C371B7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54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7874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6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DF50915-4ECA-FC70-149A-E9802D0BED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912E56-1D77-9AF4-89DA-330305DC66FF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补充选择题练习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269ED0B0-E23D-6E81-5C66-EA00422943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2979" y="831670"/>
            <a:ext cx="6609242" cy="216605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69D3A23E-376C-BA81-EAAA-B40AD0E047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8295" y="3297025"/>
            <a:ext cx="6390352" cy="330136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5702C4-610D-10F0-84EF-27E8085687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55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314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DF50915-4ECA-FC70-149A-E9802D0BED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912E56-1D77-9AF4-89DA-330305DC66FF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补充选择题练习</a:t>
            </a:r>
            <a:endParaRPr lang="zh-CN" altLang="en-US" sz="2400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821C7F-0F39-C383-97FB-8CA6B3AF22B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13829" y="831670"/>
            <a:ext cx="7465842" cy="346658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9D985673-30E7-962A-4469-24DE93A6DB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2176" y="4484350"/>
            <a:ext cx="6589148" cy="237365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2A3EDE9-DCF8-6A67-EF10-7F1F385EC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56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951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DF50915-4ECA-FC70-149A-E9802D0BED9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27767" y="390866"/>
            <a:ext cx="1586897" cy="44080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00912E56-1D77-9AF4-89DA-330305DC66FF}"/>
              </a:ext>
            </a:extLst>
          </p:cNvPr>
          <p:cNvSpPr txBox="1"/>
          <p:nvPr/>
        </p:nvSpPr>
        <p:spPr>
          <a:xfrm>
            <a:off x="277336" y="370005"/>
            <a:ext cx="88463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补充选择题练习</a:t>
            </a:r>
            <a:endParaRPr lang="zh-CN" altLang="en-US" sz="24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9CC0A38-A7A8-CA65-3315-86EA45363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99009" y="4951365"/>
            <a:ext cx="6927796" cy="107831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D50AF22-CCB6-51AD-2D83-5136C2A6846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030" y="1455854"/>
            <a:ext cx="6053840" cy="3079109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AB397B7-D0D9-FF47-9D45-3F03D0750D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2841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265B7EAD-3BE3-4E27-8F09-877214B1CB2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-2"/>
            <a:ext cx="12192000" cy="6858001"/>
          </a:xfrm>
          <a:prstGeom prst="rect">
            <a:avLst/>
          </a:prstGeom>
        </p:spPr>
      </p:pic>
      <p:sp>
        <p:nvSpPr>
          <p:cNvPr id="20" name="矩形 19">
            <a:extLst>
              <a:ext uri="{FF2B5EF4-FFF2-40B4-BE49-F238E27FC236}">
                <a16:creationId xmlns:a16="http://schemas.microsoft.com/office/drawing/2014/main" id="{32000F5B-88E9-4BFB-8CF1-CFC65BB65FBA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>
              <a:lumMod val="60000"/>
              <a:lumOff val="40000"/>
              <a:alpha val="4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FD23392-7CA5-446D-A26E-E5C972E11BF6}"/>
              </a:ext>
            </a:extLst>
          </p:cNvPr>
          <p:cNvSpPr/>
          <p:nvPr/>
        </p:nvSpPr>
        <p:spPr>
          <a:xfrm>
            <a:off x="2074756" y="731519"/>
            <a:ext cx="8042485" cy="5394960"/>
          </a:xfrm>
          <a:custGeom>
            <a:avLst/>
            <a:gdLst>
              <a:gd name="connsiteX0" fmla="*/ 0 w 8042485"/>
              <a:gd name="connsiteY0" fmla="*/ 0 h 5394960"/>
              <a:gd name="connsiteX1" fmla="*/ 8042485 w 8042485"/>
              <a:gd name="connsiteY1" fmla="*/ 0 h 5394960"/>
              <a:gd name="connsiteX2" fmla="*/ 8042485 w 8042485"/>
              <a:gd name="connsiteY2" fmla="*/ 5394960 h 5394960"/>
              <a:gd name="connsiteX3" fmla="*/ 0 w 8042485"/>
              <a:gd name="connsiteY3" fmla="*/ 5394960 h 5394960"/>
              <a:gd name="connsiteX4" fmla="*/ 0 w 8042485"/>
              <a:gd name="connsiteY4" fmla="*/ 0 h 5394960"/>
              <a:gd name="connsiteX0" fmla="*/ 0 w 8501805"/>
              <a:gd name="connsiteY0" fmla="*/ 68894 h 5463854"/>
              <a:gd name="connsiteX1" fmla="*/ 8042485 w 8501805"/>
              <a:gd name="connsiteY1" fmla="*/ 68894 h 5463854"/>
              <a:gd name="connsiteX2" fmla="*/ 8501803 w 8501805"/>
              <a:gd name="connsiteY2" fmla="*/ 56703 h 5463854"/>
              <a:gd name="connsiteX3" fmla="*/ 8042485 w 8501805"/>
              <a:gd name="connsiteY3" fmla="*/ 5463854 h 5463854"/>
              <a:gd name="connsiteX4" fmla="*/ 0 w 8501805"/>
              <a:gd name="connsiteY4" fmla="*/ 5463854 h 5463854"/>
              <a:gd name="connsiteX5" fmla="*/ 0 w 8501805"/>
              <a:gd name="connsiteY5" fmla="*/ 68894 h 5463854"/>
              <a:gd name="connsiteX0" fmla="*/ 0 w 8489613"/>
              <a:gd name="connsiteY0" fmla="*/ 31338 h 5426298"/>
              <a:gd name="connsiteX1" fmla="*/ 8042485 w 8489613"/>
              <a:gd name="connsiteY1" fmla="*/ 31338 h 5426298"/>
              <a:gd name="connsiteX2" fmla="*/ 8489611 w 8489613"/>
              <a:gd name="connsiteY2" fmla="*/ 61819 h 5426298"/>
              <a:gd name="connsiteX3" fmla="*/ 8042485 w 8489613"/>
              <a:gd name="connsiteY3" fmla="*/ 5426298 h 5426298"/>
              <a:gd name="connsiteX4" fmla="*/ 0 w 8489613"/>
              <a:gd name="connsiteY4" fmla="*/ 5426298 h 5426298"/>
              <a:gd name="connsiteX5" fmla="*/ 0 w 8489613"/>
              <a:gd name="connsiteY5" fmla="*/ 31338 h 5426298"/>
              <a:gd name="connsiteX0" fmla="*/ 0 w 8245777"/>
              <a:gd name="connsiteY0" fmla="*/ 0 h 5394960"/>
              <a:gd name="connsiteX1" fmla="*/ 8042485 w 8245777"/>
              <a:gd name="connsiteY1" fmla="*/ 0 h 5394960"/>
              <a:gd name="connsiteX2" fmla="*/ 8245771 w 8245777"/>
              <a:gd name="connsiteY2" fmla="*/ 438913 h 5394960"/>
              <a:gd name="connsiteX3" fmla="*/ 8042485 w 8245777"/>
              <a:gd name="connsiteY3" fmla="*/ 5394960 h 5394960"/>
              <a:gd name="connsiteX4" fmla="*/ 0 w 8245777"/>
              <a:gd name="connsiteY4" fmla="*/ 5394960 h 5394960"/>
              <a:gd name="connsiteX5" fmla="*/ 0 w 8245777"/>
              <a:gd name="connsiteY5" fmla="*/ 0 h 5394960"/>
              <a:gd name="connsiteX0" fmla="*/ 0 w 8245772"/>
              <a:gd name="connsiteY0" fmla="*/ 0 h 5394960"/>
              <a:gd name="connsiteX1" fmla="*/ 7140277 w 8245772"/>
              <a:gd name="connsiteY1" fmla="*/ 0 h 5394960"/>
              <a:gd name="connsiteX2" fmla="*/ 8245771 w 8245772"/>
              <a:gd name="connsiteY2" fmla="*/ 438913 h 5394960"/>
              <a:gd name="connsiteX3" fmla="*/ 8042485 w 8245772"/>
              <a:gd name="connsiteY3" fmla="*/ 5394960 h 5394960"/>
              <a:gd name="connsiteX4" fmla="*/ 0 w 8245772"/>
              <a:gd name="connsiteY4" fmla="*/ 5394960 h 5394960"/>
              <a:gd name="connsiteX5" fmla="*/ 0 w 8245772"/>
              <a:gd name="connsiteY5" fmla="*/ 0 h 5394960"/>
              <a:gd name="connsiteX0" fmla="*/ 0 w 8042485"/>
              <a:gd name="connsiteY0" fmla="*/ 0 h 5394960"/>
              <a:gd name="connsiteX1" fmla="*/ 7140277 w 8042485"/>
              <a:gd name="connsiteY1" fmla="*/ 0 h 5394960"/>
              <a:gd name="connsiteX2" fmla="*/ 8026315 w 8042485"/>
              <a:gd name="connsiteY2" fmla="*/ 646177 h 5394960"/>
              <a:gd name="connsiteX3" fmla="*/ 8042485 w 8042485"/>
              <a:gd name="connsiteY3" fmla="*/ 5394960 h 5394960"/>
              <a:gd name="connsiteX4" fmla="*/ 0 w 8042485"/>
              <a:gd name="connsiteY4" fmla="*/ 5394960 h 5394960"/>
              <a:gd name="connsiteX5" fmla="*/ 0 w 8042485"/>
              <a:gd name="connsiteY5" fmla="*/ 0 h 5394960"/>
              <a:gd name="connsiteX0" fmla="*/ 0 w 8042485"/>
              <a:gd name="connsiteY0" fmla="*/ 0 h 5394960"/>
              <a:gd name="connsiteX1" fmla="*/ 7140277 w 8042485"/>
              <a:gd name="connsiteY1" fmla="*/ 0 h 5394960"/>
              <a:gd name="connsiteX2" fmla="*/ 8026315 w 8042485"/>
              <a:gd name="connsiteY2" fmla="*/ 646177 h 5394960"/>
              <a:gd name="connsiteX3" fmla="*/ 8042485 w 8042485"/>
              <a:gd name="connsiteY3" fmla="*/ 5394960 h 5394960"/>
              <a:gd name="connsiteX4" fmla="*/ 0 w 8042485"/>
              <a:gd name="connsiteY4" fmla="*/ 5394960 h 5394960"/>
              <a:gd name="connsiteX5" fmla="*/ 0 w 8042485"/>
              <a:gd name="connsiteY5" fmla="*/ 0 h 5394960"/>
              <a:gd name="connsiteX0" fmla="*/ 0 w 8042485"/>
              <a:gd name="connsiteY0" fmla="*/ 0 h 5394960"/>
              <a:gd name="connsiteX1" fmla="*/ 7140277 w 8042485"/>
              <a:gd name="connsiteY1" fmla="*/ 0 h 5394960"/>
              <a:gd name="connsiteX2" fmla="*/ 8026315 w 8042485"/>
              <a:gd name="connsiteY2" fmla="*/ 646177 h 5394960"/>
              <a:gd name="connsiteX3" fmla="*/ 8042485 w 8042485"/>
              <a:gd name="connsiteY3" fmla="*/ 5394960 h 5394960"/>
              <a:gd name="connsiteX4" fmla="*/ 0 w 8042485"/>
              <a:gd name="connsiteY4" fmla="*/ 5394960 h 5394960"/>
              <a:gd name="connsiteX5" fmla="*/ 0 w 8042485"/>
              <a:gd name="connsiteY5" fmla="*/ 0 h 5394960"/>
              <a:gd name="connsiteX0" fmla="*/ 0 w 8042485"/>
              <a:gd name="connsiteY0" fmla="*/ 0 h 5394960"/>
              <a:gd name="connsiteX1" fmla="*/ 7448887 w 8042485"/>
              <a:gd name="connsiteY1" fmla="*/ 0 h 5394960"/>
              <a:gd name="connsiteX2" fmla="*/ 8026315 w 8042485"/>
              <a:gd name="connsiteY2" fmla="*/ 646177 h 5394960"/>
              <a:gd name="connsiteX3" fmla="*/ 8042485 w 8042485"/>
              <a:gd name="connsiteY3" fmla="*/ 5394960 h 5394960"/>
              <a:gd name="connsiteX4" fmla="*/ 0 w 8042485"/>
              <a:gd name="connsiteY4" fmla="*/ 5394960 h 5394960"/>
              <a:gd name="connsiteX5" fmla="*/ 0 w 8042485"/>
              <a:gd name="connsiteY5" fmla="*/ 0 h 5394960"/>
              <a:gd name="connsiteX0" fmla="*/ 0 w 8042485"/>
              <a:gd name="connsiteY0" fmla="*/ 0 h 5394960"/>
              <a:gd name="connsiteX1" fmla="*/ 7448887 w 8042485"/>
              <a:gd name="connsiteY1" fmla="*/ 0 h 5394960"/>
              <a:gd name="connsiteX2" fmla="*/ 8026315 w 8042485"/>
              <a:gd name="connsiteY2" fmla="*/ 646177 h 5394960"/>
              <a:gd name="connsiteX3" fmla="*/ 8042485 w 8042485"/>
              <a:gd name="connsiteY3" fmla="*/ 5394960 h 5394960"/>
              <a:gd name="connsiteX4" fmla="*/ 0 w 8042485"/>
              <a:gd name="connsiteY4" fmla="*/ 5394960 h 5394960"/>
              <a:gd name="connsiteX5" fmla="*/ 0 w 8042485"/>
              <a:gd name="connsiteY5" fmla="*/ 0 h 5394960"/>
              <a:gd name="connsiteX0" fmla="*/ 0 w 8042485"/>
              <a:gd name="connsiteY0" fmla="*/ 0 h 5394960"/>
              <a:gd name="connsiteX1" fmla="*/ 7448887 w 8042485"/>
              <a:gd name="connsiteY1" fmla="*/ 0 h 5394960"/>
              <a:gd name="connsiteX2" fmla="*/ 8026315 w 8042485"/>
              <a:gd name="connsiteY2" fmla="*/ 646177 h 5394960"/>
              <a:gd name="connsiteX3" fmla="*/ 8042485 w 8042485"/>
              <a:gd name="connsiteY3" fmla="*/ 5394960 h 5394960"/>
              <a:gd name="connsiteX4" fmla="*/ 0 w 8042485"/>
              <a:gd name="connsiteY4" fmla="*/ 5394960 h 5394960"/>
              <a:gd name="connsiteX5" fmla="*/ 0 w 8042485"/>
              <a:gd name="connsiteY5" fmla="*/ 0 h 53949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042485" h="5394960">
                <a:moveTo>
                  <a:pt x="0" y="0"/>
                </a:moveTo>
                <a:lnTo>
                  <a:pt x="7448887" y="0"/>
                </a:lnTo>
                <a:cubicBezTo>
                  <a:pt x="8034301" y="646938"/>
                  <a:pt x="7455158" y="-14280"/>
                  <a:pt x="8026315" y="646177"/>
                </a:cubicBezTo>
                <a:lnTo>
                  <a:pt x="8042485" y="5394960"/>
                </a:lnTo>
                <a:lnTo>
                  <a:pt x="0" y="539496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BC95A36-9AF7-4730-9996-575A81E39A7A}"/>
              </a:ext>
            </a:extLst>
          </p:cNvPr>
          <p:cNvGrpSpPr/>
          <p:nvPr/>
        </p:nvGrpSpPr>
        <p:grpSpPr>
          <a:xfrm>
            <a:off x="2716567" y="2175975"/>
            <a:ext cx="6471821" cy="3430599"/>
            <a:chOff x="2917202" y="2281175"/>
            <a:chExt cx="6471821" cy="3430599"/>
          </a:xfrm>
        </p:grpSpPr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E3E8EE8-AD4E-4F43-90E4-CCCFEDCCD016}"/>
                </a:ext>
              </a:extLst>
            </p:cNvPr>
            <p:cNvSpPr txBox="1"/>
            <p:nvPr/>
          </p:nvSpPr>
          <p:spPr>
            <a:xfrm>
              <a:off x="2917202" y="2281175"/>
              <a:ext cx="647182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spc="200" dirty="0">
                  <a:solidFill>
                    <a:schemeClr val="accent1">
                      <a:lumMod val="75000"/>
                    </a:schemeClr>
                  </a:solidFill>
                  <a:latin typeface="方正兰亭特黑简体" panose="02000000000000000000" pitchFamily="2" charset="-122"/>
                  <a:ea typeface="方正兰亭特黑简体" panose="02000000000000000000" pitchFamily="2" charset="-122"/>
                </a:rPr>
                <a:t>谢谢大家</a:t>
              </a:r>
            </a:p>
          </p:txBody>
        </p:sp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E1825E89-1B7C-4956-9513-1258B3ABD17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433057" y="5241875"/>
              <a:ext cx="1691639" cy="469899"/>
            </a:xfrm>
            <a:prstGeom prst="rect">
              <a:avLst/>
            </a:prstGeom>
          </p:spPr>
        </p:pic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3C9ACCB-0E76-4E3A-92CB-E84A2B22981C}"/>
                </a:ext>
              </a:extLst>
            </p:cNvPr>
            <p:cNvSpPr txBox="1"/>
            <p:nvPr/>
          </p:nvSpPr>
          <p:spPr>
            <a:xfrm>
              <a:off x="4701860" y="3976667"/>
              <a:ext cx="3171789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chemeClr val="accent1">
                      <a:lumMod val="75000"/>
                    </a:schemeClr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大家期中考试加油！</a:t>
              </a:r>
            </a:p>
          </p:txBody>
        </p: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7ECF428A-E66E-405A-B4B4-520274C997DE}"/>
                </a:ext>
              </a:extLst>
            </p:cNvPr>
            <p:cNvCxnSpPr>
              <a:cxnSpLocks/>
            </p:cNvCxnSpPr>
            <p:nvPr/>
          </p:nvCxnSpPr>
          <p:spPr>
            <a:xfrm>
              <a:off x="4655822" y="3349079"/>
              <a:ext cx="3246108" cy="11483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CB0A3EC-32C8-B85C-FCBE-7D9976A6AE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58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0361932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DBDF53-DAA6-9524-9361-94F4E6A980DA}"/>
              </a:ext>
            </a:extLst>
          </p:cNvPr>
          <p:cNvSpPr txBox="1"/>
          <p:nvPr/>
        </p:nvSpPr>
        <p:spPr>
          <a:xfrm>
            <a:off x="131883" y="193130"/>
            <a:ext cx="5207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行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列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和相等型行列式</a:t>
            </a:r>
            <a:r>
              <a:rPr lang="zh-CN" altLang="en-US" sz="2400" b="1" dirty="0">
                <a:solidFill>
                  <a:srgbClr val="FF0000"/>
                </a:solidFill>
              </a:rPr>
              <a:t>（相加，降阶）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756378-1CF1-1C99-9416-8A6D149EE9CC}"/>
              </a:ext>
            </a:extLst>
          </p:cNvPr>
          <p:cNvSpPr txBox="1"/>
          <p:nvPr/>
        </p:nvSpPr>
        <p:spPr>
          <a:xfrm>
            <a:off x="550416" y="803389"/>
            <a:ext cx="10630614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1200"/>
              </a:spcBef>
              <a:buClr>
                <a:srgbClr val="3472BE"/>
              </a:buClr>
              <a:buFont typeface="Wingdings" panose="05000000000000000000" pitchFamily="2" charset="2"/>
              <a:buChar char="l"/>
            </a:pPr>
            <a:r>
              <a:rPr lang="zh-CN" altLang="en-US" sz="1600" dirty="0"/>
              <a:t>当行列式中每一行元素的之和相等</a:t>
            </a:r>
            <a:r>
              <a:rPr lang="en-US" altLang="zh-CN" sz="1600" dirty="0"/>
              <a:t>(</a:t>
            </a:r>
            <a:r>
              <a:rPr lang="zh-CN" altLang="en-US" sz="1600" dirty="0"/>
              <a:t>成为行和相等型</a:t>
            </a:r>
            <a:r>
              <a:rPr lang="en-US" altLang="zh-CN" sz="1600" dirty="0"/>
              <a:t>)</a:t>
            </a:r>
            <a:r>
              <a:rPr lang="zh-CN" altLang="en-US" sz="1600" dirty="0"/>
              <a:t>，计算时把各列全部加到第一列，然后从第一列中提出公因式，各行都减去第一行，行就可以降阶</a:t>
            </a:r>
            <a:endParaRPr lang="en-US" altLang="zh-CN" sz="1600" dirty="0"/>
          </a:p>
          <a:p>
            <a:pPr marL="285750" indent="-285750">
              <a:spcBef>
                <a:spcPts val="1200"/>
              </a:spcBef>
              <a:buClr>
                <a:srgbClr val="3472BE"/>
              </a:buClr>
              <a:buFont typeface="Wingdings" panose="05000000000000000000" pitchFamily="2" charset="2"/>
              <a:buChar char="l"/>
            </a:pPr>
            <a:r>
              <a:rPr lang="zh-CN" altLang="en-US" sz="1600" dirty="0"/>
              <a:t>列和相等型行列式同理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D1D6E6C-9040-A498-5A1C-7561758F1C69}"/>
                  </a:ext>
                </a:extLst>
              </p:cNvPr>
              <p:cNvSpPr txBox="1"/>
              <p:nvPr/>
            </p:nvSpPr>
            <p:spPr>
              <a:xfrm>
                <a:off x="441564" y="1917239"/>
                <a:ext cx="1849352" cy="127951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zh-CN" altLang="en-US" dirty="0"/>
                  <a:t> </a:t>
                </a:r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D1D6E6C-9040-A498-5A1C-7561758F1C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1564" y="1917239"/>
                <a:ext cx="1849352" cy="127951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>
            <a:extLst>
              <a:ext uri="{FF2B5EF4-FFF2-40B4-BE49-F238E27FC236}">
                <a16:creationId xmlns:a16="http://schemas.microsoft.com/office/drawing/2014/main" id="{8436E9DD-6113-D306-084F-4350AF710387}"/>
              </a:ext>
            </a:extLst>
          </p:cNvPr>
          <p:cNvSpPr txBox="1"/>
          <p:nvPr/>
        </p:nvSpPr>
        <p:spPr>
          <a:xfrm>
            <a:off x="2272445" y="2226425"/>
            <a:ext cx="229091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将第</a:t>
            </a:r>
            <a:r>
              <a:rPr lang="en-US" altLang="zh-CN" sz="1200" dirty="0"/>
              <a:t>2</a:t>
            </a:r>
            <a:r>
              <a:rPr lang="zh-CN" altLang="en-US" sz="1200" dirty="0"/>
              <a:t>、</a:t>
            </a:r>
            <a:r>
              <a:rPr lang="en-US" altLang="zh-CN" sz="1200" dirty="0"/>
              <a:t>3</a:t>
            </a:r>
            <a:r>
              <a:rPr lang="zh-CN" altLang="en-US" sz="1200" dirty="0"/>
              <a:t>、</a:t>
            </a:r>
            <a:r>
              <a:rPr lang="en-US" altLang="zh-CN" sz="1200" dirty="0"/>
              <a:t>4</a:t>
            </a:r>
            <a:r>
              <a:rPr lang="zh-CN" altLang="en-US" sz="1200" dirty="0"/>
              <a:t>、</a:t>
            </a:r>
            <a:r>
              <a:rPr lang="en-US" altLang="zh-CN" sz="1200" dirty="0"/>
              <a:t>5</a:t>
            </a:r>
            <a:r>
              <a:rPr lang="zh-CN" altLang="en-US" sz="1200" dirty="0"/>
              <a:t>列加到第一列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2610EE5-86A7-8C9B-C56B-CA5B0CE2733B}"/>
                  </a:ext>
                </a:extLst>
              </p:cNvPr>
              <p:cNvSpPr txBox="1"/>
              <p:nvPr/>
            </p:nvSpPr>
            <p:spPr>
              <a:xfrm>
                <a:off x="4581832" y="1863699"/>
                <a:ext cx="2081788" cy="1279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15</m:t>
                    </m:r>
                    <m:d>
                      <m:dPr>
                        <m:begChr m:val="|"/>
                        <m:endChr m:val="|"/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62610EE5-86A7-8C9B-C56B-CA5B0CE2733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81832" y="1863699"/>
                <a:ext cx="2081788" cy="12794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文本框 9">
            <a:extLst>
              <a:ext uri="{FF2B5EF4-FFF2-40B4-BE49-F238E27FC236}">
                <a16:creationId xmlns:a16="http://schemas.microsoft.com/office/drawing/2014/main" id="{F3032552-63C1-8875-B642-DC3B8FCD60B4}"/>
              </a:ext>
            </a:extLst>
          </p:cNvPr>
          <p:cNvSpPr txBox="1"/>
          <p:nvPr/>
        </p:nvSpPr>
        <p:spPr>
          <a:xfrm>
            <a:off x="6745673" y="2202175"/>
            <a:ext cx="22140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将第</a:t>
            </a:r>
            <a:r>
              <a:rPr lang="en-US" altLang="zh-CN" sz="1200" dirty="0"/>
              <a:t>2</a:t>
            </a:r>
            <a:r>
              <a:rPr lang="zh-CN" altLang="en-US" sz="1200" dirty="0"/>
              <a:t>、</a:t>
            </a:r>
            <a:r>
              <a:rPr lang="en-US" altLang="zh-CN" sz="1200" dirty="0"/>
              <a:t>3</a:t>
            </a:r>
            <a:r>
              <a:rPr lang="zh-CN" altLang="en-US" sz="1200" dirty="0"/>
              <a:t>、</a:t>
            </a:r>
            <a:r>
              <a:rPr lang="en-US" altLang="zh-CN" sz="1200" dirty="0"/>
              <a:t>4</a:t>
            </a:r>
            <a:r>
              <a:rPr lang="zh-CN" altLang="en-US" sz="1200" dirty="0"/>
              <a:t>、</a:t>
            </a:r>
            <a:r>
              <a:rPr lang="en-US" altLang="zh-CN" sz="1200" dirty="0"/>
              <a:t>5</a:t>
            </a:r>
            <a:r>
              <a:rPr lang="zh-CN" altLang="en-US" sz="1200" dirty="0"/>
              <a:t>行减去第一行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18A6B1D-B98E-8AF5-A916-F9E429C05269}"/>
                  </a:ext>
                </a:extLst>
              </p:cNvPr>
              <p:cNvSpPr txBox="1"/>
              <p:nvPr/>
            </p:nvSpPr>
            <p:spPr>
              <a:xfrm>
                <a:off x="9041776" y="1863698"/>
                <a:ext cx="2389565" cy="12794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b="0" i="0" smtClean="0">
                        <a:solidFill>
                          <a:srgbClr val="836967"/>
                        </a:solidFill>
                        <a:latin typeface="Cambria Math" panose="02040503050406030204" pitchFamily="18" charset="0"/>
                      </a:rPr>
                      <m:t>15</m:t>
                    </m:r>
                    <m:d>
                      <m:dPr>
                        <m:begChr m:val="|"/>
                        <m:endChr m:val="|"/>
                        <m:ctrlPr>
                          <a:rPr lang="zh-CN" altLang="en-US" i="1" smtClean="0">
                            <a:solidFill>
                              <a:srgbClr val="836967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5"/>
                                  <m:mcJc m:val="center"/>
                                </m:mcPr>
                              </m:mc>
                            </m:mcs>
                            <m:ctrlPr>
                              <a:rPr lang="zh-CN" altLang="en-US" i="1">
                                <a:solidFill>
                                  <a:srgbClr val="836967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zh-CN" altLang="en-US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zh-CN" altLang="en-US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  <m:e>
                              <m:r>
                                <a:rPr lang="en-US" altLang="zh-CN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altLang="zh-CN" b="0" i="0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dirty="0"/>
                  <a:t>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2" name="文本框 11">
                <a:extLst>
                  <a:ext uri="{FF2B5EF4-FFF2-40B4-BE49-F238E27FC236}">
                    <a16:creationId xmlns:a16="http://schemas.microsoft.com/office/drawing/2014/main" id="{918A6B1D-B98E-8AF5-A916-F9E429C0526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041776" y="1863698"/>
                <a:ext cx="2389565" cy="1279453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BB8A001A-674A-4162-8B6D-BD6BF2FFA5FD}"/>
              </a:ext>
            </a:extLst>
          </p:cNvPr>
          <p:cNvCxnSpPr/>
          <p:nvPr/>
        </p:nvCxnSpPr>
        <p:spPr>
          <a:xfrm>
            <a:off x="2361460" y="2556997"/>
            <a:ext cx="21128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3D6FCCA6-A4E9-AA9A-F25E-09A76E736425}"/>
              </a:ext>
            </a:extLst>
          </p:cNvPr>
          <p:cNvCxnSpPr/>
          <p:nvPr/>
        </p:nvCxnSpPr>
        <p:spPr>
          <a:xfrm>
            <a:off x="6796255" y="2503424"/>
            <a:ext cx="211288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>
            <a:extLst>
              <a:ext uri="{FF2B5EF4-FFF2-40B4-BE49-F238E27FC236}">
                <a16:creationId xmlns:a16="http://schemas.microsoft.com/office/drawing/2014/main" id="{6521D5E2-2812-0F19-CE34-1F64BF0057A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9835" y="3532060"/>
            <a:ext cx="6553690" cy="3064728"/>
          </a:xfrm>
          <a:prstGeom prst="rect">
            <a:avLst/>
          </a:prstGeom>
        </p:spPr>
      </p:pic>
      <p:pic>
        <p:nvPicPr>
          <p:cNvPr id="21" name="图片 20">
            <a:extLst>
              <a:ext uri="{FF2B5EF4-FFF2-40B4-BE49-F238E27FC236}">
                <a16:creationId xmlns:a16="http://schemas.microsoft.com/office/drawing/2014/main" id="{9CC40C6E-3C69-2A4A-BDD2-383D3A87BA0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475" y="4313162"/>
            <a:ext cx="5010973" cy="1557356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DC00EDD-4154-C137-4B06-898B73B0CE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0810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437352-80D4-A982-BCF4-18F5AAC960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73223" y="800473"/>
            <a:ext cx="7686033" cy="525705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29CCA65-3BF5-F5E7-E447-A0A62255033D}"/>
              </a:ext>
            </a:extLst>
          </p:cNvPr>
          <p:cNvSpPr txBox="1"/>
          <p:nvPr/>
        </p:nvSpPr>
        <p:spPr>
          <a:xfrm>
            <a:off x="238415" y="167171"/>
            <a:ext cx="5207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行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列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和相等型行列式</a:t>
            </a:r>
            <a:r>
              <a:rPr lang="zh-CN" altLang="en-US" sz="2400" b="1" dirty="0">
                <a:solidFill>
                  <a:srgbClr val="FF0000"/>
                </a:solidFill>
              </a:rPr>
              <a:t>（相加，降阶）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7DFF15B-B9B2-3CFA-1188-C6CD2EBAB9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21122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DBDF53-DAA6-9524-9361-94F4E6A980DA}"/>
              </a:ext>
            </a:extLst>
          </p:cNvPr>
          <p:cNvSpPr txBox="1"/>
          <p:nvPr/>
        </p:nvSpPr>
        <p:spPr>
          <a:xfrm>
            <a:off x="220659" y="132384"/>
            <a:ext cx="52302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逐行</a:t>
            </a:r>
            <a:r>
              <a:rPr lang="en-US" altLang="zh-CN" sz="2400" b="1" dirty="0"/>
              <a:t>(</a:t>
            </a:r>
            <a:r>
              <a:rPr lang="zh-CN" altLang="en-US" sz="2400" b="1" dirty="0"/>
              <a:t>列</a:t>
            </a:r>
            <a:r>
              <a:rPr lang="en-US" altLang="zh-CN" sz="2400" b="1" dirty="0"/>
              <a:t>)</a:t>
            </a:r>
            <a:r>
              <a:rPr lang="zh-CN" altLang="en-US" sz="2400" b="1" dirty="0"/>
              <a:t>相消型行列式</a:t>
            </a:r>
            <a:r>
              <a:rPr lang="zh-CN" altLang="en-US" sz="2400" b="1" dirty="0">
                <a:solidFill>
                  <a:srgbClr val="FF0000"/>
                </a:solidFill>
              </a:rPr>
              <a:t>（相消，降阶）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2756378-1CF1-1C99-9416-8A6D149EE9CC}"/>
              </a:ext>
            </a:extLst>
          </p:cNvPr>
          <p:cNvSpPr txBox="1"/>
          <p:nvPr/>
        </p:nvSpPr>
        <p:spPr>
          <a:xfrm>
            <a:off x="550416" y="803389"/>
            <a:ext cx="1063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3472BE"/>
              </a:buClr>
              <a:buFont typeface="Wingdings" panose="05000000000000000000" pitchFamily="2" charset="2"/>
              <a:buChar char="l"/>
            </a:pPr>
            <a:r>
              <a:rPr lang="zh-CN" altLang="en-US" sz="1600" dirty="0"/>
              <a:t>这类行列式的特点就是上下两行</a:t>
            </a:r>
            <a:r>
              <a:rPr lang="en-US" altLang="zh-CN" sz="1600" dirty="0"/>
              <a:t>(</a:t>
            </a:r>
            <a:r>
              <a:rPr lang="zh-CN" altLang="en-US" sz="1600" dirty="0"/>
              <a:t>列</a:t>
            </a:r>
            <a:r>
              <a:rPr lang="en-US" altLang="zh-CN" sz="1600" dirty="0"/>
              <a:t>)</a:t>
            </a:r>
            <a:r>
              <a:rPr lang="zh-CN" altLang="en-US" sz="1600" dirty="0"/>
              <a:t>中某一个元素成</a:t>
            </a:r>
            <a:r>
              <a:rPr lang="en-US" altLang="zh-CN" sz="1600" dirty="0"/>
              <a:t>k</a:t>
            </a:r>
            <a:r>
              <a:rPr lang="zh-CN" altLang="en-US" sz="1600" dirty="0"/>
              <a:t>倍的关系，逐行</a:t>
            </a:r>
            <a:r>
              <a:rPr lang="en-US" altLang="zh-CN" sz="1600" dirty="0"/>
              <a:t>(</a:t>
            </a:r>
            <a:r>
              <a:rPr lang="zh-CN" altLang="en-US" sz="1600" dirty="0"/>
              <a:t>列</a:t>
            </a:r>
            <a:r>
              <a:rPr lang="en-US" altLang="zh-CN" sz="1600" dirty="0"/>
              <a:t>)</a:t>
            </a:r>
            <a:r>
              <a:rPr lang="zh-CN" altLang="en-US" sz="1600" dirty="0"/>
              <a:t>加减以后可以对行列式进行降阶</a:t>
            </a:r>
            <a:endParaRPr lang="en-US" altLang="zh-CN" sz="16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23DDB72-D6F3-7ECF-8D39-AFB1B5C62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469" y="1361785"/>
            <a:ext cx="5840933" cy="481917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EBB5C568-9892-7FC0-4831-ADD00D18D997}"/>
              </a:ext>
            </a:extLst>
          </p:cNvPr>
          <p:cNvSpPr/>
          <p:nvPr/>
        </p:nvSpPr>
        <p:spPr>
          <a:xfrm>
            <a:off x="6561055" y="3968685"/>
            <a:ext cx="1423447" cy="9144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7C12A57C-4BE8-889A-A207-478A2261D5EB}"/>
              </a:ext>
            </a:extLst>
          </p:cNvPr>
          <p:cNvSpPr/>
          <p:nvPr/>
        </p:nvSpPr>
        <p:spPr>
          <a:xfrm>
            <a:off x="5005632" y="4741682"/>
            <a:ext cx="1423448" cy="33936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4508C19-E972-09F7-C038-7E690FCC1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37594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171CF873-B02C-4496-AA52-F06A6D69E084}"/>
              </a:ext>
            </a:extLst>
          </p:cNvPr>
          <p:cNvCxnSpPr>
            <a:cxnSpLocks/>
          </p:cNvCxnSpPr>
          <p:nvPr/>
        </p:nvCxnSpPr>
        <p:spPr>
          <a:xfrm>
            <a:off x="0" y="6400800"/>
            <a:ext cx="2290916" cy="0"/>
          </a:xfrm>
          <a:prstGeom prst="line">
            <a:avLst/>
          </a:prstGeom>
          <a:ln w="2222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" name="图片 31">
            <a:extLst>
              <a:ext uri="{FF2B5EF4-FFF2-40B4-BE49-F238E27FC236}">
                <a16:creationId xmlns:a16="http://schemas.microsoft.com/office/drawing/2014/main" id="{C43E4234-11F7-4E29-8423-CA67C1EFB61C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82670" y="362586"/>
            <a:ext cx="1586897" cy="4408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2756378-1CF1-1C99-9416-8A6D149EE9CC}"/>
              </a:ext>
            </a:extLst>
          </p:cNvPr>
          <p:cNvSpPr txBox="1"/>
          <p:nvPr/>
        </p:nvSpPr>
        <p:spPr>
          <a:xfrm>
            <a:off x="550416" y="803389"/>
            <a:ext cx="1063061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600"/>
              </a:spcBef>
              <a:buClr>
                <a:srgbClr val="3472BE"/>
              </a:buClr>
              <a:buFont typeface="Wingdings" panose="05000000000000000000" pitchFamily="2" charset="2"/>
              <a:buChar char="l"/>
            </a:pPr>
            <a:r>
              <a:rPr lang="zh-CN" altLang="en-US" sz="1600" dirty="0"/>
              <a:t>这类行列式的特点就是上下两行</a:t>
            </a:r>
            <a:r>
              <a:rPr lang="en-US" altLang="zh-CN" sz="1600" dirty="0"/>
              <a:t>(</a:t>
            </a:r>
            <a:r>
              <a:rPr lang="zh-CN" altLang="en-US" sz="1600" dirty="0"/>
              <a:t>列</a:t>
            </a:r>
            <a:r>
              <a:rPr lang="en-US" altLang="zh-CN" sz="1600" dirty="0"/>
              <a:t>)</a:t>
            </a:r>
            <a:r>
              <a:rPr lang="zh-CN" altLang="en-US" sz="1600" dirty="0"/>
              <a:t>成</a:t>
            </a:r>
            <a:r>
              <a:rPr lang="en-US" altLang="zh-CN" sz="1600" dirty="0"/>
              <a:t>k</a:t>
            </a:r>
            <a:r>
              <a:rPr lang="zh-CN" altLang="en-US" sz="1600" dirty="0"/>
              <a:t>倍的关系，逐行</a:t>
            </a:r>
            <a:r>
              <a:rPr lang="en-US" altLang="zh-CN" sz="1600" dirty="0"/>
              <a:t>(</a:t>
            </a:r>
            <a:r>
              <a:rPr lang="zh-CN" altLang="en-US" sz="1600" dirty="0"/>
              <a:t>列</a:t>
            </a:r>
            <a:r>
              <a:rPr lang="en-US" altLang="zh-CN" sz="1600" dirty="0"/>
              <a:t>)</a:t>
            </a:r>
            <a:r>
              <a:rPr lang="zh-CN" altLang="en-US" sz="1600" dirty="0"/>
              <a:t>加减以后可以对行列式进行降阶</a:t>
            </a:r>
            <a:endParaRPr lang="en-US" altLang="zh-CN" sz="1600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404FB9-C4F5-E289-9550-79EC751D9265}"/>
                  </a:ext>
                </a:extLst>
              </p:cNvPr>
              <p:cNvSpPr txBox="1"/>
              <p:nvPr/>
            </p:nvSpPr>
            <p:spPr>
              <a:xfrm>
                <a:off x="2665519" y="2201662"/>
                <a:ext cx="3048740" cy="167988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d>
                      <m:dPr>
                        <m:begChr m:val="|"/>
                        <m:endChr m:val="|"/>
                        <m:ctrlPr>
                          <a:rPr lang="zh-CN" altLang="zh-CN" sz="28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plcHide m:val="on"/>
                            <m:mcs>
                              <m:mc>
                                <m:mcPr>
                                  <m:count m:val="4"/>
                                  <m:mcJc m:val="center"/>
                                </m:mcPr>
                              </m:mc>
                            </m:mcs>
                            <m:ctrlPr>
                              <a:rPr lang="zh-CN" altLang="zh-CN" sz="28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  <a:cs typeface="微软雅黑" panose="020B0503020204020204" pitchFamily="34" charset="-122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i="1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0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mr>
                          <m:mr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e>
                            <m:e>
                              <m:r>
                                <a:rPr lang="en-US" altLang="zh-CN" sz="2800" b="0" i="1" smtClean="0">
                                  <a:effectLst/>
                                  <a:latin typeface="Cambria Math" panose="02040503050406030204" pitchFamily="18" charset="0"/>
                                  <a:ea typeface="宋体" panose="02010600030101010101" pitchFamily="2" charset="-122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altLang="zh-CN" sz="28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 </a:t>
                </a:r>
                <a:endParaRPr lang="zh-CN" altLang="en-US" sz="2800" dirty="0"/>
              </a:p>
            </p:txBody>
          </p:sp>
        </mc:Choice>
        <mc:Fallback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BA404FB9-C4F5-E289-9550-79EC751D926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65519" y="2201662"/>
                <a:ext cx="3048740" cy="16798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文本框 10">
            <a:extLst>
              <a:ext uri="{FF2B5EF4-FFF2-40B4-BE49-F238E27FC236}">
                <a16:creationId xmlns:a16="http://schemas.microsoft.com/office/drawing/2014/main" id="{F8B14ACD-46AD-FDE0-595F-EDF0E9D5E6E6}"/>
              </a:ext>
            </a:extLst>
          </p:cNvPr>
          <p:cNvSpPr txBox="1"/>
          <p:nvPr/>
        </p:nvSpPr>
        <p:spPr>
          <a:xfrm>
            <a:off x="683058" y="1677880"/>
            <a:ext cx="2343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计算下列行列式的值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6DED78B-8925-BC73-8CAF-B6AFB16C0024}"/>
              </a:ext>
            </a:extLst>
          </p:cNvPr>
          <p:cNvSpPr txBox="1"/>
          <p:nvPr/>
        </p:nvSpPr>
        <p:spPr>
          <a:xfrm>
            <a:off x="179773" y="213656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b="1" dirty="0"/>
              <a:t>逐行</a:t>
            </a:r>
            <a:r>
              <a:rPr lang="en-US" altLang="zh-CN" sz="1800" b="1" dirty="0"/>
              <a:t>(</a:t>
            </a:r>
            <a:r>
              <a:rPr lang="zh-CN" altLang="en-US" sz="1800" b="1" dirty="0"/>
              <a:t>列</a:t>
            </a:r>
            <a:r>
              <a:rPr lang="en-US" altLang="zh-CN" sz="1800" b="1" dirty="0"/>
              <a:t>)</a:t>
            </a:r>
            <a:r>
              <a:rPr lang="zh-CN" altLang="en-US" sz="1800" b="1" dirty="0"/>
              <a:t>相消型行列式</a:t>
            </a:r>
            <a:r>
              <a:rPr lang="zh-CN" altLang="en-US" sz="1800" b="1" dirty="0">
                <a:solidFill>
                  <a:srgbClr val="FF0000"/>
                </a:solidFill>
              </a:rPr>
              <a:t>（相消，降阶）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4BC881D-F3CD-C004-76D7-A6777565C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B40014-BAF6-4FAC-B1FD-9A6892A7808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2440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3924</TotalTime>
  <Words>2646</Words>
  <Application>Microsoft Office PowerPoint</Application>
  <PresentationFormat>宽屏</PresentationFormat>
  <Paragraphs>380</Paragraphs>
  <Slides>58</Slides>
  <Notes>58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2" baseType="lpstr">
      <vt:lpstr>等线 Light</vt:lpstr>
      <vt:lpstr>方正兰亭特黑简体</vt:lpstr>
      <vt:lpstr>微软雅黑</vt:lpstr>
      <vt:lpstr>Wingdings</vt:lpstr>
      <vt:lpstr>Times New Roman</vt:lpstr>
      <vt:lpstr>等线</vt:lpstr>
      <vt:lpstr>Cambria Math</vt:lpstr>
      <vt:lpstr>方正兰亭粗黑简体</vt:lpstr>
      <vt:lpstr>Cambria</vt:lpstr>
      <vt:lpstr>Arial</vt:lpstr>
      <vt:lpstr>宋体</vt:lpstr>
      <vt:lpstr>思源黑体 CN Bold</vt:lpstr>
      <vt:lpstr>Office 主题​​</vt:lpstr>
      <vt:lpstr>Equation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Lu Shiying</dc:creator>
  <cp:lastModifiedBy>bao guidong</cp:lastModifiedBy>
  <cp:revision>290</cp:revision>
  <dcterms:created xsi:type="dcterms:W3CDTF">2022-03-04T09:40:50Z</dcterms:created>
  <dcterms:modified xsi:type="dcterms:W3CDTF">2022-11-17T03:23:26Z</dcterms:modified>
</cp:coreProperties>
</file>